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71" r:id="rId3"/>
    <p:sldId id="570" r:id="rId4"/>
    <p:sldId id="528" r:id="rId5"/>
    <p:sldId id="529" r:id="rId6"/>
    <p:sldId id="563" r:id="rId7"/>
    <p:sldId id="531" r:id="rId8"/>
    <p:sldId id="532" r:id="rId9"/>
    <p:sldId id="533" r:id="rId10"/>
    <p:sldId id="534" r:id="rId11"/>
    <p:sldId id="564" r:id="rId12"/>
    <p:sldId id="535" r:id="rId13"/>
    <p:sldId id="536" r:id="rId14"/>
    <p:sldId id="565" r:id="rId15"/>
    <p:sldId id="537" r:id="rId16"/>
    <p:sldId id="538" r:id="rId17"/>
    <p:sldId id="566" r:id="rId18"/>
    <p:sldId id="539" r:id="rId19"/>
    <p:sldId id="567" r:id="rId20"/>
    <p:sldId id="568" r:id="rId21"/>
    <p:sldId id="577" r:id="rId22"/>
    <p:sldId id="541" r:id="rId23"/>
    <p:sldId id="542" r:id="rId24"/>
    <p:sldId id="543" r:id="rId25"/>
    <p:sldId id="544" r:id="rId26"/>
    <p:sldId id="545" r:id="rId27"/>
    <p:sldId id="571" r:id="rId28"/>
    <p:sldId id="546" r:id="rId29"/>
    <p:sldId id="578" r:id="rId30"/>
    <p:sldId id="547" r:id="rId31"/>
    <p:sldId id="548" r:id="rId32"/>
    <p:sldId id="549" r:id="rId33"/>
    <p:sldId id="572" r:id="rId34"/>
    <p:sldId id="550" r:id="rId35"/>
    <p:sldId id="551" r:id="rId36"/>
    <p:sldId id="573" r:id="rId37"/>
    <p:sldId id="552" r:id="rId38"/>
    <p:sldId id="574" r:id="rId39"/>
    <p:sldId id="553" r:id="rId40"/>
    <p:sldId id="554" r:id="rId41"/>
    <p:sldId id="579" r:id="rId42"/>
    <p:sldId id="555" r:id="rId43"/>
    <p:sldId id="556" r:id="rId44"/>
    <p:sldId id="558" r:id="rId45"/>
    <p:sldId id="576" r:id="rId46"/>
    <p:sldId id="559" r:id="rId47"/>
    <p:sldId id="560" r:id="rId48"/>
    <p:sldId id="561" r:id="rId49"/>
    <p:sldId id="562" r:id="rId50"/>
    <p:sldId id="385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33"/>
    <a:srgbClr val="F3F8E6"/>
    <a:srgbClr val="DA6EAB"/>
    <a:srgbClr val="0067B3"/>
    <a:srgbClr val="EE7D6A"/>
    <a:srgbClr val="43AC81"/>
    <a:srgbClr val="2A5CAA"/>
    <a:srgbClr val="ED7C7F"/>
    <a:srgbClr val="3C479D"/>
    <a:srgbClr val="EF3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213" autoAdjust="0"/>
  </p:normalViewPr>
  <p:slideViewPr>
    <p:cSldViewPr>
      <p:cViewPr varScale="1">
        <p:scale>
          <a:sx n="86" d="100"/>
          <a:sy n="86" d="100"/>
        </p:scale>
        <p:origin x="177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51518" y="548681"/>
            <a:ext cx="7619629" cy="4590636"/>
            <a:chOff x="251518" y="764704"/>
            <a:chExt cx="9208697" cy="5548012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251518" y="764704"/>
              <a:ext cx="7832271" cy="5539415"/>
            </a:xfrm>
            <a:prstGeom prst="rect">
              <a:avLst/>
            </a:prstGeom>
            <a:solidFill>
              <a:srgbClr val="F3F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7" y="1552477"/>
              <a:ext cx="3603765" cy="3824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635" y="932239"/>
              <a:ext cx="3477580" cy="5380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13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F7943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53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2021-02-18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5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79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0" kern="10" cap="none" spc="0" dirty="0">
                <a:ln w="18415" cmpd="sng">
                  <a:noFill/>
                  <a:prstDash val="solid"/>
                </a:ln>
                <a:solidFill>
                  <a:srgbClr val="F79433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0" kern="10" cap="none" spc="0" dirty="0">
              <a:ln w="18415" cmpd="sng">
                <a:noFill/>
                <a:prstDash val="solid"/>
              </a:ln>
              <a:solidFill>
                <a:srgbClr val="F79433"/>
              </a:solidFill>
              <a:effectLst/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웹 디자인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79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컴퓨터 아키텍처 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컴퓨터 구조 및 동작 원리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2021-02-18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88" r:id="rId3"/>
    <p:sldLayoutId id="2147483689" r:id="rId4"/>
    <p:sldLayoutId id="2147483678" r:id="rId5"/>
    <p:sldLayoutId id="2147483679" r:id="rId6"/>
    <p:sldLayoutId id="2147483680" r:id="rId7"/>
    <p:sldLayoutId id="2147483686" r:id="rId8"/>
    <p:sldLayoutId id="2147483685" r:id="rId9"/>
    <p:sldLayoutId id="2147483691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 bwMode="auto">
          <a:xfrm>
            <a:off x="658168" y="5802629"/>
            <a:ext cx="8306320" cy="62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3200" b="1" dirty="0" smtClean="0">
                <a:solidFill>
                  <a:schemeClr val="bg1"/>
                </a:solidFill>
              </a:rPr>
              <a:t>13</a:t>
            </a:r>
            <a:r>
              <a:rPr lang="en-US" altLang="ko-KR" sz="3200" b="1" dirty="0">
                <a:solidFill>
                  <a:schemeClr val="bg1"/>
                </a:solidFill>
              </a:rPr>
              <a:t>. CSV</a:t>
            </a:r>
            <a:r>
              <a:rPr lang="ko-KR" altLang="en-US" sz="3200" b="1" dirty="0">
                <a:solidFill>
                  <a:schemeClr val="bg1"/>
                </a:solidFill>
              </a:rPr>
              <a:t>와 로그 관리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/>
          <a:stretch/>
        </p:blipFill>
        <p:spPr bwMode="auto">
          <a:xfrm>
            <a:off x="972000" y="1984783"/>
            <a:ext cx="6840000" cy="468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7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 코드에서는 </a:t>
            </a:r>
            <a:r>
              <a:rPr lang="en-US" altLang="ko-KR" sz="1400" b="0" dirty="0" err="1"/>
              <a:t>readline</a:t>
            </a:r>
            <a:r>
              <a:rPr lang="en-US" altLang="ko-KR" sz="1400" b="0" dirty="0"/>
              <a:t>( ) </a:t>
            </a:r>
            <a:r>
              <a:rPr lang="ko-KR" altLang="en-US" sz="1400" b="0" dirty="0"/>
              <a:t>함수와 </a:t>
            </a:r>
            <a:r>
              <a:rPr lang="en-US" altLang="ko-KR" sz="1400" b="0" dirty="0"/>
              <a:t>split( ) </a:t>
            </a:r>
            <a:r>
              <a:rPr lang="ko-KR" altLang="en-US" sz="1400" b="0" dirty="0"/>
              <a:t>함수가 핵심적으로 사용된다</a:t>
            </a:r>
            <a:r>
              <a:rPr lang="en-US" altLang="ko-KR" sz="1400" b="0" dirty="0"/>
              <a:t>. 1~3</a:t>
            </a:r>
            <a:r>
              <a:rPr lang="ko-KR" altLang="en-US" sz="1400" b="0" dirty="0"/>
              <a:t>행에서는 </a:t>
            </a:r>
            <a:r>
              <a:rPr lang="ko-KR" altLang="en-US" sz="1400" b="0" dirty="0" smtClean="0"/>
              <a:t>사용할 </a:t>
            </a:r>
            <a:r>
              <a:rPr lang="ko-KR" altLang="en-US" sz="1400" b="0" dirty="0"/>
              <a:t>변수와 리스트를 지정하고</a:t>
            </a:r>
            <a:r>
              <a:rPr lang="en-US" altLang="ko-KR" sz="1400" b="0" dirty="0"/>
              <a:t>, 5</a:t>
            </a:r>
            <a:r>
              <a:rPr lang="ko-KR" altLang="en-US" sz="1400" b="0" dirty="0"/>
              <a:t>행에서는 </a:t>
            </a:r>
            <a:r>
              <a:rPr lang="en-US" altLang="ko-KR" sz="1400" b="0" dirty="0"/>
              <a:t>open( ) </a:t>
            </a:r>
            <a:r>
              <a:rPr lang="ko-KR" altLang="en-US" sz="1400" b="0" dirty="0"/>
              <a:t>함수를 사용하여 해당 파일을 연다</a:t>
            </a:r>
            <a:r>
              <a:rPr lang="en-US" altLang="ko-KR" sz="1400" b="0" dirty="0"/>
              <a:t>. 7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err="1"/>
              <a:t>readline</a:t>
            </a:r>
            <a:r>
              <a:rPr lang="en-US" altLang="ko-KR" sz="1400" b="0" dirty="0"/>
              <a:t>( ) </a:t>
            </a:r>
            <a:r>
              <a:rPr lang="ko-KR" altLang="en-US" sz="1400" b="0" dirty="0"/>
              <a:t>함수를 사용하여 파일의 내용을 한 줄씩 읽어 온다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line_counter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변수를 </a:t>
            </a:r>
            <a:r>
              <a:rPr lang="ko-KR" altLang="en-US" sz="1400" b="0" dirty="0" smtClean="0"/>
              <a:t>사용하여 </a:t>
            </a:r>
            <a:r>
              <a:rPr lang="ko-KR" altLang="en-US" sz="1400" b="0" dirty="0"/>
              <a:t>줄 수를 세면서 결과값 첫 번째 줄에는 데이터의 헤더가 들어가고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다음 줄부터 </a:t>
            </a:r>
            <a:r>
              <a:rPr lang="ko-KR" altLang="en-US" sz="1400" b="0" dirty="0" smtClean="0"/>
              <a:t>데이터를 </a:t>
            </a:r>
            <a:r>
              <a:rPr lang="ko-KR" altLang="en-US" sz="1400" b="0" dirty="0"/>
              <a:t>가져와 </a:t>
            </a:r>
            <a:r>
              <a:rPr lang="en-US" altLang="ko-KR" sz="1400" b="0" dirty="0"/>
              <a:t>split( ) </a:t>
            </a:r>
            <a:r>
              <a:rPr lang="ko-KR" altLang="en-US" sz="1400" b="0" dirty="0"/>
              <a:t>함수로 잘라 주며 </a:t>
            </a:r>
            <a:r>
              <a:rPr lang="en-US" altLang="ko-KR" sz="1400" b="0" dirty="0" err="1"/>
              <a:t>customer_list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변수를 </a:t>
            </a:r>
            <a:r>
              <a:rPr lang="en-US" altLang="ko-KR" sz="1400" b="0" dirty="0"/>
              <a:t>append( ) </a:t>
            </a:r>
            <a:r>
              <a:rPr lang="ko-KR" altLang="en-US" sz="1400" b="0" dirty="0"/>
              <a:t>함수로 추가한다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직관적으로 이해할 수 있는 매우 쉬운 구조이다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일반적으로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파일의 첫 줄에 다른 엑셀 </a:t>
            </a:r>
            <a:r>
              <a:rPr lang="ko-KR" altLang="en-US" sz="1400" b="0" dirty="0"/>
              <a:t>파일처럼 각 데이터의 제목인 헤더나 열 이름이 있으므로 따로 처리한다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데이터는 </a:t>
            </a:r>
            <a:r>
              <a:rPr lang="en-US" altLang="ko-KR" sz="1400" b="0" dirty="0"/>
              <a:t>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13-1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과 같이 리스트 형태로 받을 수 있지만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열 이름을 키의 값으로 하여</a:t>
            </a:r>
            <a:r>
              <a:rPr lang="en-US" altLang="ko-KR" sz="1400" b="0" dirty="0"/>
              <a:t>, </a:t>
            </a:r>
            <a:r>
              <a:rPr lang="ko-KR" altLang="en-US" sz="1400" b="0" dirty="0" err="1" smtClean="0"/>
              <a:t>딕셔너리형으로처리할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수도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34352" y="3645024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이번에는 읽은 정보를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파일에 쓰는 실습이다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비슷하지만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필요한 정보만 따로 리스트 </a:t>
            </a:r>
            <a:r>
              <a:rPr lang="ko-KR" altLang="en-US" sz="1400" b="0" dirty="0" smtClean="0"/>
              <a:t>객체에 </a:t>
            </a:r>
            <a:r>
              <a:rPr lang="ko-KR" altLang="en-US" sz="1400" b="0" dirty="0"/>
              <a:t>저장하여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파일에 쓰는 방식으로 작성할 수 있다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7"/>
          <a:stretch/>
        </p:blipFill>
        <p:spPr bwMode="auto">
          <a:xfrm>
            <a:off x="971600" y="2636911"/>
            <a:ext cx="6840000" cy="411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3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41"/>
          <a:stretch/>
        </p:blipFill>
        <p:spPr bwMode="auto">
          <a:xfrm>
            <a:off x="971600" y="3500161"/>
            <a:ext cx="6840000" cy="311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8" b="1022"/>
          <a:stretch/>
        </p:blipFill>
        <p:spPr bwMode="auto">
          <a:xfrm>
            <a:off x="971600" y="1916832"/>
            <a:ext cx="6840000" cy="163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9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7" b="-487"/>
          <a:stretch/>
        </p:blipFill>
        <p:spPr bwMode="auto">
          <a:xfrm>
            <a:off x="971600" y="1844824"/>
            <a:ext cx="6660000" cy="280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465313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13-2]</a:t>
            </a:r>
            <a:r>
              <a:rPr lang="ko-KR" altLang="en-US" sz="1400" b="0" dirty="0"/>
              <a:t>에서는 각 데이터의 </a:t>
            </a:r>
            <a:r>
              <a:rPr lang="en-US" altLang="ko-KR" sz="1400" b="0" dirty="0"/>
              <a:t>10</a:t>
            </a:r>
            <a:r>
              <a:rPr lang="ko-KR" altLang="en-US" sz="1400" b="0" dirty="0"/>
              <a:t>번째 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즉 </a:t>
            </a:r>
            <a:r>
              <a:rPr lang="en-US" altLang="ko-KR" sz="1400" b="0" dirty="0"/>
              <a:t>customer[10]</a:t>
            </a:r>
            <a:r>
              <a:rPr lang="ko-KR" altLang="en-US" sz="1400" b="0" dirty="0"/>
              <a:t>이 </a:t>
            </a:r>
            <a:r>
              <a:rPr lang="en-US" altLang="ko-KR" sz="1400" b="0" dirty="0"/>
              <a:t>USA</a:t>
            </a:r>
            <a:r>
              <a:rPr lang="ko-KR" altLang="en-US" sz="1400" b="0" dirty="0"/>
              <a:t>인지 확인한다</a:t>
            </a:r>
            <a:r>
              <a:rPr lang="en-US" altLang="ko-KR" sz="1400" b="0" dirty="0"/>
              <a:t>. 10</a:t>
            </a:r>
            <a:r>
              <a:rPr lang="ko-KR" altLang="en-US" sz="1400" b="0" dirty="0" smtClean="0"/>
              <a:t>번째 </a:t>
            </a:r>
            <a:r>
              <a:rPr lang="ko-KR" altLang="en-US" sz="1400" b="0" dirty="0"/>
              <a:t>열은 각 </a:t>
            </a:r>
            <a:r>
              <a:rPr lang="en-US" altLang="ko-KR" sz="1400" b="0" dirty="0"/>
              <a:t>customers</a:t>
            </a:r>
            <a:r>
              <a:rPr lang="ko-KR" altLang="en-US" sz="1400" b="0" dirty="0"/>
              <a:t>의 국가 정보를 입력하는 곳으로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미국 고객의 정보만 따로 </a:t>
            </a:r>
            <a:r>
              <a:rPr lang="ko-KR" altLang="en-US" sz="1400" b="0" dirty="0" smtClean="0"/>
              <a:t>추출하기 위해 </a:t>
            </a:r>
            <a:r>
              <a:rPr lang="ko-KR" altLang="en-US" sz="1400" b="0" dirty="0"/>
              <a:t>사용할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추출된 정보는 </a:t>
            </a:r>
            <a:r>
              <a:rPr lang="en-US" altLang="ko-KR" sz="1400" b="0" dirty="0" err="1"/>
              <a:t>customer_USA_only_list</a:t>
            </a:r>
            <a:r>
              <a:rPr lang="ko-KR" altLang="en-US" sz="1400" b="0" dirty="0"/>
              <a:t>라는 리스트 객체에 </a:t>
            </a:r>
            <a:r>
              <a:rPr lang="ko-KR" altLang="en-US" sz="1400" b="0" dirty="0" smtClean="0"/>
              <a:t>저장하여 사용된다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그리고 모든 파일 읽기 코드가 실행된 후 파일 쓰기 코드를 실행하여 해당 </a:t>
            </a:r>
            <a:r>
              <a:rPr lang="ko-KR" altLang="en-US" sz="1400" b="0" dirty="0" smtClean="0"/>
              <a:t>내용을 ‘</a:t>
            </a:r>
            <a:r>
              <a:rPr lang="en-US" altLang="ko-KR" sz="1400" b="0" dirty="0"/>
              <a:t>customers_USA_only.csv’</a:t>
            </a:r>
            <a:r>
              <a:rPr lang="ko-KR" altLang="en-US" sz="1400" b="0" dirty="0"/>
              <a:t>에 작성한다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파일을 작성할 때는 콤마를 사용하여 데이터를 </a:t>
            </a:r>
            <a:r>
              <a:rPr lang="ko-KR" altLang="en-US" sz="1400" b="0" dirty="0" smtClean="0"/>
              <a:t>잘라 </a:t>
            </a:r>
            <a:r>
              <a:rPr lang="ko-KR" altLang="en-US" sz="1400" b="0" dirty="0"/>
              <a:t>주는 </a:t>
            </a:r>
            <a:r>
              <a:rPr lang="en-US" altLang="ko-KR" sz="1400" b="0" dirty="0"/>
              <a:t>",".join(customer)</a:t>
            </a:r>
            <a:r>
              <a:rPr lang="ko-KR" altLang="en-US" sz="1400" b="0" dirty="0"/>
              <a:t>를 넣어야 하며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각 데이터의 끝에 줄 바꿈 정보도 넣어야 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34352" y="479715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 smtClean="0"/>
              <a:t>csv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06489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파이썬에서는</a:t>
            </a:r>
            <a:r>
              <a:rPr lang="ko-KR" altLang="en-US" sz="1400" b="0" dirty="0"/>
              <a:t> 기본적으로 파일 객체가 아닌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이용하여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형태의 데이터를 </a:t>
            </a:r>
            <a:r>
              <a:rPr lang="ko-KR" altLang="en-US" sz="1400" b="0" dirty="0" smtClean="0"/>
              <a:t>다루기 </a:t>
            </a:r>
            <a:r>
              <a:rPr lang="ko-KR" altLang="en-US" sz="1400" b="0" dirty="0"/>
              <a:t>쉽다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이번 실습에서는 소스 파일로 제공하는 ‘</a:t>
            </a:r>
            <a:r>
              <a:rPr lang="en-US" altLang="ko-KR" sz="1400" b="0" dirty="0"/>
              <a:t>korea_floating_population_data.csv’ </a:t>
            </a:r>
            <a:r>
              <a:rPr lang="ko-KR" altLang="en-US" sz="1400" b="0" dirty="0"/>
              <a:t>파일을 </a:t>
            </a:r>
            <a:r>
              <a:rPr lang="ko-KR" altLang="en-US" sz="1400" b="0" dirty="0" smtClean="0"/>
              <a:t>사용한다</a:t>
            </a:r>
            <a:r>
              <a:rPr lang="en-US" altLang="ko-KR" sz="1400" b="0" dirty="0" smtClean="0"/>
              <a:t>.</a:t>
            </a:r>
            <a:endParaRPr lang="en-US" altLang="ko-KR" sz="1400" b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00" y="3140968"/>
            <a:ext cx="7200000" cy="293416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0987" y="6165304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korea_floating_population_data.csv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의 데이터 형태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9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열기 위해서는 먼저 </a:t>
            </a:r>
            <a:r>
              <a:rPr lang="en-US" altLang="ko-KR" sz="1400" b="0" dirty="0"/>
              <a:t>import</a:t>
            </a:r>
            <a:r>
              <a:rPr lang="ko-KR" altLang="en-US" sz="1400" b="0" dirty="0" smtClean="0"/>
              <a:t>문을 사용하여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부르고</a:t>
            </a:r>
            <a:r>
              <a:rPr lang="en-US" altLang="ko-KR" sz="1400" b="0" dirty="0"/>
              <a:t>, reader( ) </a:t>
            </a:r>
            <a:r>
              <a:rPr lang="ko-KR" altLang="en-US" sz="1400" b="0" dirty="0"/>
              <a:t>함수를 열어 각 </a:t>
            </a:r>
            <a:r>
              <a:rPr lang="ko-KR" altLang="en-US" sz="1400" b="0" dirty="0" smtClean="0"/>
              <a:t>속성</a:t>
            </a:r>
            <a:r>
              <a:rPr lang="en-US" altLang="ko-KR" sz="1400" b="0" dirty="0" smtClean="0"/>
              <a:t>(attribute)</a:t>
            </a:r>
            <a:r>
              <a:rPr lang="ko-KR" altLang="en-US" sz="1400" b="0" dirty="0" smtClean="0"/>
              <a:t>에 </a:t>
            </a:r>
            <a:r>
              <a:rPr lang="ko-KR" altLang="en-US" sz="1400" b="0" dirty="0"/>
              <a:t>값을 넣으면 된다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708920"/>
            <a:ext cx="7200000" cy="254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5517232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13-3]</a:t>
            </a:r>
            <a:r>
              <a:rPr lang="ko-KR" altLang="en-US" sz="1400" b="0" dirty="0" smtClean="0"/>
              <a:t>의 </a:t>
            </a:r>
            <a:r>
              <a:rPr lang="en-US" altLang="ko-KR" sz="1400" b="0" dirty="0" smtClean="0"/>
              <a:t>reader( ) </a:t>
            </a:r>
            <a:r>
              <a:rPr lang="ko-KR" altLang="en-US" sz="1400" b="0" dirty="0" smtClean="0"/>
              <a:t>함수는 비교적 이해하기 쉽다</a:t>
            </a:r>
            <a:r>
              <a:rPr lang="en-US" altLang="ko-KR" sz="1400" b="0" dirty="0" smtClean="0"/>
              <a:t>. 4</a:t>
            </a:r>
            <a:r>
              <a:rPr lang="ko-KR" altLang="en-US" sz="1400" b="0" dirty="0"/>
              <a:t>행에서 </a:t>
            </a:r>
            <a:r>
              <a:rPr lang="ko-KR" altLang="en-US" sz="1400" b="0" dirty="0" err="1"/>
              <a:t>오픈할</a:t>
            </a:r>
            <a:r>
              <a:rPr lang="ko-KR" altLang="en-US" sz="1400" b="0" dirty="0"/>
              <a:t> 파일 객체를 </a:t>
            </a:r>
            <a:r>
              <a:rPr lang="ko-KR" altLang="en-US" sz="1400" b="0" dirty="0" smtClean="0"/>
              <a:t>인수로 넘기는데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여기서는 </a:t>
            </a:r>
            <a:r>
              <a:rPr lang="en-US" altLang="ko-KR" sz="1400" b="0" dirty="0"/>
              <a:t>f </a:t>
            </a:r>
            <a:r>
              <a:rPr lang="ko-KR" altLang="en-US" sz="1400" b="0" dirty="0"/>
              <a:t>변수를 넣는다</a:t>
            </a:r>
            <a:r>
              <a:rPr lang="en-US" altLang="ko-KR" sz="1400" b="0" dirty="0" smtClean="0"/>
              <a:t>. </a:t>
            </a:r>
            <a:endParaRPr lang="en-US" altLang="ko-KR" sz="1400" b="0" dirty="0"/>
          </a:p>
        </p:txBody>
      </p:sp>
      <p:sp>
        <p:nvSpPr>
          <p:cNvPr id="8" name="오른쪽 화살표 7"/>
          <p:cNvSpPr/>
          <p:nvPr/>
        </p:nvSpPr>
        <p:spPr>
          <a:xfrm>
            <a:off x="634352" y="5661248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899592" y="1772816"/>
            <a:ext cx="74168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5</a:t>
            </a:r>
            <a:r>
              <a:rPr lang="ko-KR" altLang="en-US" sz="1400" b="0" dirty="0"/>
              <a:t>행에서 </a:t>
            </a:r>
            <a:r>
              <a:rPr lang="en-US" altLang="ko-KR" sz="1400" b="0" dirty="0"/>
              <a:t>delimiter</a:t>
            </a:r>
            <a:r>
              <a:rPr lang="ko-KR" altLang="en-US" sz="1400" b="0" dirty="0"/>
              <a:t>라는 각 데이터를 구분하는 기준을 입력하는데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콤마</a:t>
            </a:r>
            <a:r>
              <a:rPr lang="en-US" altLang="ko-KR" sz="1400" b="0" dirty="0"/>
              <a:t>(,), \t, -, /, </a:t>
            </a:r>
            <a:r>
              <a:rPr lang="ko-KR" altLang="en-US" sz="1400" b="0" dirty="0" smtClean="0"/>
              <a:t>세미콜론</a:t>
            </a:r>
            <a:r>
              <a:rPr lang="en-US" altLang="ko-KR" sz="1400" b="0" dirty="0"/>
              <a:t>(;) </a:t>
            </a:r>
            <a:r>
              <a:rPr lang="ko-KR" altLang="en-US" sz="1400" b="0" dirty="0"/>
              <a:t>등을 구분 기호로 넣을 수 있으며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데이터 종류에 따라 사용한다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6</a:t>
            </a:r>
            <a:r>
              <a:rPr lang="ko-KR" altLang="en-US" sz="1400" b="0" dirty="0"/>
              <a:t>행에는 데이터를 묶는 기준인 </a:t>
            </a:r>
            <a:r>
              <a:rPr lang="en-US" altLang="ko-KR" sz="1400" b="0" dirty="0" err="1"/>
              <a:t>quotechar</a:t>
            </a:r>
            <a:r>
              <a:rPr lang="ko-KR" altLang="en-US" sz="1400" b="0" dirty="0"/>
              <a:t>를 작성하는데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때로는 데이터 사이에 콤마</a:t>
            </a:r>
            <a:r>
              <a:rPr lang="en-US" altLang="ko-KR" sz="1400" b="0" dirty="0"/>
              <a:t>(,)</a:t>
            </a:r>
            <a:r>
              <a:rPr lang="ko-KR" altLang="en-US" sz="1400" b="0" dirty="0" smtClean="0"/>
              <a:t>처럼 </a:t>
            </a:r>
            <a:r>
              <a:rPr lang="ko-KR" altLang="en-US" sz="1400" b="0" dirty="0"/>
              <a:t>데이터를 나누는 기준 문자열이 들어갈 수도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예를 들어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트위터</a:t>
            </a:r>
            <a:r>
              <a:rPr lang="ko-KR" altLang="en-US" sz="1400" b="0" dirty="0"/>
              <a:t> 데이터라고 </a:t>
            </a:r>
            <a:r>
              <a:rPr lang="ko-KR" altLang="en-US" sz="1400" b="0" dirty="0" smtClean="0"/>
              <a:t>생각하면 </a:t>
            </a:r>
            <a:r>
              <a:rPr lang="ko-KR" altLang="en-US" sz="1400" b="0" dirty="0"/>
              <a:t>텍스트 데이터에 ‘</a:t>
            </a:r>
            <a:r>
              <a:rPr lang="en-US" altLang="ko-KR" sz="1400" b="0" dirty="0"/>
              <a:t>,+</a:t>
            </a:r>
            <a:r>
              <a:rPr lang="ko-KR" altLang="en-US" sz="1400" b="0" dirty="0"/>
              <a:t>텍스트’가 들어 있는 것은 매우 흔하다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그러므로 이러한 </a:t>
            </a:r>
            <a:r>
              <a:rPr lang="ko-KR" altLang="en-US" sz="1400" b="0" dirty="0" smtClean="0"/>
              <a:t>데이터들은 묶어야 </a:t>
            </a:r>
            <a:r>
              <a:rPr lang="ko-KR" altLang="en-US" sz="1400" b="0" dirty="0"/>
              <a:t>하는데</a:t>
            </a:r>
            <a:r>
              <a:rPr lang="en-US" altLang="ko-KR" sz="1400" b="0" dirty="0"/>
              <a:t>, "</a:t>
            </a:r>
            <a:r>
              <a:rPr lang="ko-KR" altLang="en-US" sz="1400" b="0" dirty="0"/>
              <a:t>나 </a:t>
            </a:r>
            <a:r>
              <a:rPr lang="en-US" altLang="ko-KR" sz="1400" b="0" dirty="0"/>
              <a:t>' </a:t>
            </a:r>
            <a:r>
              <a:rPr lang="ko-KR" altLang="en-US" sz="1400" b="0" dirty="0"/>
              <a:t>또는 </a:t>
            </a:r>
            <a:r>
              <a:rPr lang="en-US" altLang="ko-KR" sz="1400" b="0" dirty="0"/>
              <a:t>| </a:t>
            </a:r>
            <a:r>
              <a:rPr lang="ko-KR" altLang="en-US" sz="1400" b="0" dirty="0"/>
              <a:t>등으로 묶어 데이터를 처리한다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데이터를 쉽게 묶기 위해서는 </a:t>
            </a:r>
            <a:r>
              <a:rPr lang="ko-KR" altLang="en-US" sz="1400" b="0" dirty="0" smtClean="0"/>
              <a:t>잘 쓰지 </a:t>
            </a:r>
            <a:r>
              <a:rPr lang="ko-KR" altLang="en-US" sz="1400" b="0" dirty="0"/>
              <a:t>않는 텍스트들이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에 사용될 수도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7</a:t>
            </a:r>
            <a:r>
              <a:rPr lang="ko-KR" altLang="en-US" sz="1400" b="0" dirty="0"/>
              <a:t>행의 </a:t>
            </a:r>
            <a:r>
              <a:rPr lang="en-US" altLang="ko-KR" sz="1400" b="0" dirty="0"/>
              <a:t>quoting</a:t>
            </a:r>
            <a:r>
              <a:rPr lang="ko-KR" altLang="en-US" sz="1400" b="0" dirty="0"/>
              <a:t>은 데이터를 묶는 기준을 어떻게 정할 것인지 결정한다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quoting</a:t>
            </a:r>
            <a:r>
              <a:rPr lang="ko-KR" altLang="en-US" sz="1400" b="0" dirty="0" smtClean="0"/>
              <a:t>의 </a:t>
            </a:r>
            <a:r>
              <a:rPr lang="ko-KR" altLang="en-US" sz="1400" b="0" dirty="0"/>
              <a:t>기본 속성은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에 다음과 같이 정의되어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기본 설정은 </a:t>
            </a:r>
            <a:r>
              <a:rPr lang="en-US" altLang="ko-KR" sz="1400" b="0" dirty="0" err="1"/>
              <a:t>csv.QUOTE_MINIMAL</a:t>
            </a:r>
            <a:r>
              <a:rPr lang="ko-KR" altLang="en-US" sz="1400" b="0" dirty="0" smtClean="0"/>
              <a:t>로 설정된다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QUOTE_ALL: </a:t>
            </a:r>
            <a:r>
              <a:rPr lang="ko-KR" altLang="en-US" sz="1200" b="0" dirty="0"/>
              <a:t>모든 데이터를 </a:t>
            </a:r>
            <a:r>
              <a:rPr lang="ko-KR" altLang="en-US" sz="1200" b="0" dirty="0" err="1"/>
              <a:t>자료형에</a:t>
            </a:r>
            <a:r>
              <a:rPr lang="ko-KR" altLang="en-US" sz="1200" b="0" dirty="0"/>
              <a:t> 상관없이 묶는다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모든 데이터를 </a:t>
            </a:r>
            <a:r>
              <a:rPr lang="ko-KR" altLang="en-US" sz="1200" b="0" dirty="0" err="1"/>
              <a:t>문자열형으로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처리한다</a:t>
            </a:r>
            <a:r>
              <a:rPr lang="en-US" altLang="ko-KR" sz="1200" b="0" dirty="0" smtClean="0"/>
              <a:t>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 smtClean="0"/>
              <a:t>QUOTE_MINIMAL: </a:t>
            </a:r>
            <a:r>
              <a:rPr lang="ko-KR" altLang="en-US" sz="1200" b="0" dirty="0" smtClean="0"/>
              <a:t>최소한의 데이터만 묶는다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예를 들어</a:t>
            </a:r>
            <a:r>
              <a:rPr lang="en-US" altLang="ko-KR" sz="1200" b="0" dirty="0" smtClean="0"/>
              <a:t>, ‘,’ </a:t>
            </a:r>
            <a:r>
              <a:rPr lang="ko-KR" altLang="en-US" sz="1200" b="0" dirty="0" smtClean="0"/>
              <a:t>같은 데이터가 포함된 데이터만 </a:t>
            </a:r>
            <a:r>
              <a:rPr lang="ko-KR" altLang="en-US" sz="1200" b="0" dirty="0"/>
              <a:t>묶는다</a:t>
            </a:r>
            <a:r>
              <a:rPr lang="en-US" altLang="ko-KR" sz="1200" b="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QUOTE_NONNUMERIC: </a:t>
            </a:r>
            <a:r>
              <a:rPr lang="ko-KR" altLang="en-US" sz="1200" b="0" dirty="0"/>
              <a:t>숫자 데이터가 아닌 경우에만 묶는다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 경우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데이터를 읽어 </a:t>
            </a:r>
            <a:r>
              <a:rPr lang="ko-KR" altLang="en-US" sz="1200" b="0" dirty="0" err="1" smtClean="0"/>
              <a:t>올때</a:t>
            </a:r>
            <a:r>
              <a:rPr lang="ko-KR" altLang="en-US" sz="1200" b="0" dirty="0" smtClean="0"/>
              <a:t> </a:t>
            </a:r>
            <a:r>
              <a:rPr lang="ko-KR" altLang="en-US" sz="1200" b="0" dirty="0"/>
              <a:t>묶이지 않은 데이터는 </a:t>
            </a:r>
            <a:r>
              <a:rPr lang="en-US" altLang="ko-KR" sz="1200" b="0" dirty="0" err="1"/>
              <a:t>csv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객체에 의해 </a:t>
            </a:r>
            <a:r>
              <a:rPr lang="ko-KR" altLang="en-US" sz="1200" b="0" dirty="0" err="1"/>
              <a:t>실수형으로</a:t>
            </a:r>
            <a:r>
              <a:rPr lang="ko-KR" altLang="en-US" sz="1200" b="0" dirty="0"/>
              <a:t> 읽어 오게 된다</a:t>
            </a:r>
            <a:r>
              <a:rPr lang="en-US" altLang="ko-KR" sz="1200" b="0" dirty="0"/>
              <a:t>.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200" dirty="0"/>
              <a:t>QUOTE_NONE: </a:t>
            </a:r>
            <a:r>
              <a:rPr lang="ko-KR" altLang="en-US" sz="1200" b="0" dirty="0"/>
              <a:t>데이터를 묶는 작업을 하지 않는다</a:t>
            </a:r>
            <a:r>
              <a:rPr lang="en-US" altLang="ko-KR" sz="12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데이터를 </a:t>
            </a:r>
            <a:r>
              <a:rPr lang="en-US" altLang="ko-KR" sz="1400" b="0" dirty="0" err="1"/>
              <a:t>csv</a:t>
            </a:r>
            <a:r>
              <a:rPr lang="ko-KR" altLang="en-US" sz="1400" b="0" dirty="0"/>
              <a:t>로 직접 분석한 코드이다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6"/>
          <a:stretch/>
        </p:blipFill>
        <p:spPr bwMode="auto">
          <a:xfrm>
            <a:off x="972000" y="2348880"/>
            <a:ext cx="7200000" cy="430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8" b="-415"/>
          <a:stretch/>
        </p:blipFill>
        <p:spPr bwMode="auto">
          <a:xfrm>
            <a:off x="972000" y="1971688"/>
            <a:ext cx="7200000" cy="112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051808"/>
            <a:ext cx="7200000" cy="289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7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429000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+mj-ea"/>
                <a:ea typeface="+mj-ea"/>
              </a:rPr>
              <a:t>CSV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로그 </a:t>
            </a:r>
            <a:r>
              <a:rPr lang="ko-KR" altLang="en-US" sz="2000" b="1" dirty="0" smtClean="0">
                <a:latin typeface="+mj-ea"/>
                <a:ea typeface="+mj-ea"/>
              </a:rPr>
              <a:t>관리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설정 </a:t>
            </a:r>
            <a:r>
              <a:rPr lang="ko-KR" altLang="en-US" sz="2000" b="1" dirty="0" smtClean="0">
                <a:latin typeface="+mj-ea"/>
                <a:ea typeface="+mj-ea"/>
              </a:rPr>
              <a:t>저장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Lab: </a:t>
            </a:r>
            <a:r>
              <a:rPr lang="ko-KR" altLang="en-US" sz="2000" b="1" dirty="0" err="1">
                <a:latin typeface="+mj-ea"/>
                <a:ea typeface="+mj-ea"/>
              </a:rPr>
              <a:t>로깅</a:t>
            </a:r>
            <a:r>
              <a:rPr lang="ko-KR" altLang="en-US" sz="2000" b="1" dirty="0">
                <a:latin typeface="+mj-ea"/>
                <a:ea typeface="+mj-ea"/>
              </a:rPr>
              <a:t> 프로그램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en-US" altLang="ko-KR" sz="2000" dirty="0" err="1">
                <a:solidFill>
                  <a:srgbClr val="F79433"/>
                </a:solidFill>
              </a:rPr>
              <a:t>csv</a:t>
            </a:r>
            <a:r>
              <a:rPr lang="en-US" altLang="ko-KR" sz="2000" dirty="0">
                <a:solidFill>
                  <a:srgbClr val="F79433"/>
                </a:solidFill>
              </a:rPr>
              <a:t> </a:t>
            </a:r>
            <a:r>
              <a:rPr lang="ko-KR" altLang="en-US" sz="2000" dirty="0">
                <a:solidFill>
                  <a:srgbClr val="F79433"/>
                </a:solidFill>
              </a:rPr>
              <a:t>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899592" y="1772816"/>
            <a:ext cx="770485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13-4]</a:t>
            </a:r>
            <a:r>
              <a:rPr lang="ko-KR" altLang="en-US" sz="1400" b="0" dirty="0"/>
              <a:t>는 유동인구 데이터에서 성남시의 데이터만 따로 뽑아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만드는 코드이다</a:t>
            </a:r>
            <a:r>
              <a:rPr lang="en-US" altLang="ko-KR" sz="1400" b="0" dirty="0" smtClean="0"/>
              <a:t>.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7</a:t>
            </a:r>
            <a:r>
              <a:rPr lang="ko-KR" altLang="en-US" sz="1400" b="0" dirty="0" smtClean="0"/>
              <a:t>행을 보면 파일을 열 때</a:t>
            </a:r>
            <a:r>
              <a:rPr lang="en-US" altLang="ko-KR" sz="1400" b="0" dirty="0" smtClean="0"/>
              <a:t>, encoding</a:t>
            </a:r>
            <a:r>
              <a:rPr lang="ko-KR" altLang="en-US" sz="1400" b="0" dirty="0" smtClean="0"/>
              <a:t>을 </a:t>
            </a:r>
            <a:r>
              <a:rPr lang="en-US" altLang="ko-KR" sz="1400" b="0" dirty="0" smtClean="0"/>
              <a:t>cp949</a:t>
            </a:r>
            <a:r>
              <a:rPr lang="ko-KR" altLang="en-US" sz="1400" b="0" dirty="0" smtClean="0"/>
              <a:t>로 지정한다</a:t>
            </a:r>
            <a:r>
              <a:rPr lang="en-US" altLang="ko-KR" sz="1400" b="0" dirty="0" smtClean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8</a:t>
            </a:r>
            <a:r>
              <a:rPr lang="ko-KR" altLang="en-US" sz="1400" b="0" dirty="0"/>
              <a:t>행에서 </a:t>
            </a:r>
            <a:r>
              <a:rPr lang="en-US" altLang="ko-KR" sz="1400" b="0" dirty="0" err="1" smtClean="0"/>
              <a:t>csv.reader</a:t>
            </a:r>
            <a:r>
              <a:rPr lang="en-US" altLang="ko-KR" sz="1400" b="0" dirty="0"/>
              <a:t>( )</a:t>
            </a:r>
            <a:r>
              <a:rPr lang="ko-KR" altLang="en-US" sz="1400" b="0" dirty="0"/>
              <a:t>를 통해 파일 객체인 </a:t>
            </a:r>
            <a:r>
              <a:rPr lang="en-US" altLang="ko-KR" sz="1400" b="0" dirty="0" err="1"/>
              <a:t>p_file</a:t>
            </a:r>
            <a:r>
              <a:rPr lang="ko-KR" altLang="en-US" sz="1400" b="0" dirty="0"/>
              <a:t>을 </a:t>
            </a:r>
            <a:r>
              <a:rPr lang="ko-KR" altLang="en-US" sz="1400" b="0" dirty="0" smtClean="0"/>
              <a:t>사용하여 </a:t>
            </a:r>
            <a:r>
              <a:rPr lang="ko-KR" altLang="en-US" sz="1400" b="0" dirty="0"/>
              <a:t>데이터를 읽어 주는 것을 확인할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특별히 속성을 지정하지 않은 것은 해당 </a:t>
            </a:r>
            <a:r>
              <a:rPr lang="ko-KR" altLang="en-US" sz="1400" b="0" dirty="0" smtClean="0"/>
              <a:t>데이터가 </a:t>
            </a:r>
            <a:r>
              <a:rPr lang="ko-KR" altLang="en-US" sz="1400" b="0" dirty="0"/>
              <a:t>따로 콤마</a:t>
            </a:r>
            <a:r>
              <a:rPr lang="en-US" altLang="ko-KR" sz="1400" b="0" dirty="0"/>
              <a:t>(,)</a:t>
            </a:r>
            <a:r>
              <a:rPr lang="ko-KR" altLang="en-US" sz="1400" b="0" dirty="0"/>
              <a:t>를 기준으로 나누어져 있고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다른 속성이 지정되어 있기 때문이다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객체를 읽어 </a:t>
            </a:r>
            <a:r>
              <a:rPr lang="ko-KR" altLang="en-US" sz="1400" b="0" dirty="0"/>
              <a:t>오면 데이터가 기본적으로 시퀀스 </a:t>
            </a:r>
            <a:r>
              <a:rPr lang="ko-KR" altLang="en-US" sz="1400" b="0" dirty="0" err="1"/>
              <a:t>자료형으로</a:t>
            </a:r>
            <a:r>
              <a:rPr lang="ko-KR" altLang="en-US" sz="1400" b="0" dirty="0"/>
              <a:t> 만들어져 있어 리스트처럼 다룰 수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en-US" altLang="ko-KR" sz="1400" b="0" dirty="0" smtClean="0"/>
              <a:t>9</a:t>
            </a:r>
            <a:r>
              <a:rPr lang="ko-KR" altLang="en-US" sz="1400" b="0" dirty="0" smtClean="0"/>
              <a:t>행의 </a:t>
            </a:r>
            <a:r>
              <a:rPr lang="en-US" altLang="ko-KR" sz="1400" b="0" dirty="0" smtClean="0"/>
              <a:t>for row in </a:t>
            </a:r>
            <a:r>
              <a:rPr lang="en-US" altLang="ko-KR" sz="1400" b="0" dirty="0" err="1" smtClean="0"/>
              <a:t>csv_data</a:t>
            </a:r>
            <a:r>
              <a:rPr lang="en-US" altLang="ko-KR" sz="1400" b="0" dirty="0" smtClean="0"/>
              <a:t>:</a:t>
            </a:r>
            <a:r>
              <a:rPr lang="ko-KR" altLang="en-US" sz="1400" b="0" dirty="0" smtClean="0"/>
              <a:t>는 각 줄의 데이터를 리스트 형태로 가져온다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목적에 따라 </a:t>
            </a:r>
            <a:r>
              <a:rPr lang="en-US" altLang="ko-KR" sz="1400" b="0" dirty="0" smtClean="0"/>
              <a:t>12</a:t>
            </a:r>
            <a:r>
              <a:rPr lang="ko-KR" altLang="en-US" sz="1400" b="0" dirty="0" smtClean="0"/>
              <a:t>행과 </a:t>
            </a:r>
            <a:r>
              <a:rPr lang="en-US" altLang="ko-KR" sz="1400" b="0" dirty="0" smtClean="0"/>
              <a:t>14</a:t>
            </a:r>
            <a:r>
              <a:rPr lang="ko-KR" altLang="en-US" sz="1400" b="0" dirty="0" smtClean="0"/>
              <a:t>행처럼 특정 위치의 데이터에 성남시가 있는지 확인하고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확인된 데이터를 따로 뽑아 </a:t>
            </a:r>
            <a:r>
              <a:rPr lang="en-US" altLang="ko-KR" sz="1400" b="0" dirty="0" err="1" smtClean="0"/>
              <a:t>seoung_nam_data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변수에 넣는다</a:t>
            </a:r>
            <a:r>
              <a:rPr lang="en-US" altLang="ko-KR" sz="1400" b="0" dirty="0" smtClean="0"/>
              <a:t>.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r>
              <a:rPr lang="ko-KR" altLang="en-US" sz="1400" b="0" dirty="0" smtClean="0"/>
              <a:t>데이터를 </a:t>
            </a:r>
            <a:r>
              <a:rPr lang="ko-KR" altLang="en-US" sz="1400" b="0" dirty="0"/>
              <a:t>모두 뽑은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새로운 파일을 만드는 코드를 </a:t>
            </a:r>
            <a:r>
              <a:rPr lang="ko-KR" altLang="en-US" sz="1400" b="0" dirty="0" smtClean="0"/>
              <a:t>작성하고 </a:t>
            </a:r>
            <a:r>
              <a:rPr lang="en-US" altLang="ko-KR" sz="1400" b="0" dirty="0" smtClean="0"/>
              <a:t>18</a:t>
            </a:r>
            <a:r>
              <a:rPr lang="ko-KR" altLang="en-US" sz="1400" b="0" dirty="0" smtClean="0"/>
              <a:t>행과 </a:t>
            </a:r>
            <a:r>
              <a:rPr lang="ko-KR" altLang="en-US" sz="1400" b="0" dirty="0"/>
              <a:t>같이 </a:t>
            </a:r>
            <a:r>
              <a:rPr lang="en-US" altLang="ko-KR" sz="1400" b="0" dirty="0" err="1"/>
              <a:t>csv.writer</a:t>
            </a:r>
            <a:r>
              <a:rPr lang="en-US" altLang="ko-KR" sz="1400" b="0" dirty="0"/>
              <a:t>( ) </a:t>
            </a:r>
            <a:r>
              <a:rPr lang="ko-KR" altLang="en-US" sz="1400" b="0" dirty="0" smtClean="0"/>
              <a:t>함수를 </a:t>
            </a:r>
            <a:r>
              <a:rPr lang="ko-KR" altLang="en-US" sz="1400" b="0" dirty="0"/>
              <a:t>사용하여 새로운 </a:t>
            </a:r>
            <a:r>
              <a:rPr lang="en-US" altLang="ko-KR" sz="1400" b="0" dirty="0"/>
              <a:t>writer </a:t>
            </a:r>
            <a:r>
              <a:rPr lang="ko-KR" altLang="en-US" sz="1400" b="0" dirty="0"/>
              <a:t>객체를 만든다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reader </a:t>
            </a:r>
            <a:r>
              <a:rPr lang="ko-KR" altLang="en-US" sz="1400" b="0" dirty="0"/>
              <a:t>객체와 마찬가지로 </a:t>
            </a:r>
            <a:r>
              <a:rPr lang="en-US" altLang="ko-KR" sz="1400" b="0" dirty="0"/>
              <a:t>19</a:t>
            </a:r>
            <a:r>
              <a:rPr lang="ko-KR" altLang="en-US" sz="1400" b="0" dirty="0" smtClean="0"/>
              <a:t>행과 같이 </a:t>
            </a:r>
            <a:r>
              <a:rPr lang="en-US" altLang="ko-KR" sz="1400" b="0" dirty="0" err="1"/>
              <a:t>writer.writerow</a:t>
            </a:r>
            <a:r>
              <a:rPr lang="en-US" altLang="ko-KR" sz="1400" b="0" dirty="0"/>
              <a:t>(header) </a:t>
            </a:r>
            <a:r>
              <a:rPr lang="ko-KR" altLang="en-US" sz="1400" b="0" dirty="0"/>
              <a:t>코드를 사용해 한 줄의 데이터를 쓸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경우 </a:t>
            </a:r>
            <a:r>
              <a:rPr lang="en-US" altLang="ko-KR" sz="1400" b="0" dirty="0" smtClean="0"/>
              <a:t>19</a:t>
            </a:r>
            <a:r>
              <a:rPr lang="ko-KR" altLang="en-US" sz="1400" b="0" dirty="0"/>
              <a:t>행과 </a:t>
            </a:r>
            <a:r>
              <a:rPr lang="en-US" altLang="ko-KR" sz="1400" b="0" dirty="0"/>
              <a:t>21</a:t>
            </a:r>
            <a:r>
              <a:rPr lang="ko-KR" altLang="en-US" sz="1400" b="0" dirty="0"/>
              <a:t>행에서는 </a:t>
            </a:r>
            <a:r>
              <a:rPr lang="en-US" altLang="ko-KR" sz="1400" b="0" dirty="0"/>
              <a:t>header</a:t>
            </a:r>
            <a:r>
              <a:rPr lang="ko-KR" altLang="en-US" sz="1400" b="0" dirty="0"/>
              <a:t>와 </a:t>
            </a:r>
            <a:r>
              <a:rPr lang="en-US" altLang="ko-KR" sz="1400" b="0" dirty="0"/>
              <a:t>row</a:t>
            </a:r>
            <a:r>
              <a:rPr lang="ko-KR" altLang="en-US" sz="1400" b="0" dirty="0"/>
              <a:t>와 같은 리스트 형태의 데이터를 </a:t>
            </a:r>
            <a:r>
              <a:rPr lang="ko-KR" altLang="en-US" sz="1400" b="0" dirty="0" smtClean="0"/>
              <a:t>가지고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파일을 만들 수 있다</a:t>
            </a:r>
            <a:r>
              <a:rPr lang="en-US" altLang="ko-KR" sz="1400" b="0" dirty="0"/>
              <a:t>.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endParaRPr lang="en-US" altLang="ko-KR" sz="1200" b="0" dirty="0"/>
          </a:p>
        </p:txBody>
      </p:sp>
      <p:sp>
        <p:nvSpPr>
          <p:cNvPr id="9" name="오른쪽 화살표 8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 관리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04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로깅의</a:t>
            </a:r>
            <a:r>
              <a:rPr lang="ko-KR" altLang="en-US" sz="2000" dirty="0"/>
              <a:t> 개념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이동이나 클릭 등 프로그램을 사용할 때 하는 모든 기본적인 </a:t>
            </a:r>
            <a:r>
              <a:rPr lang="ko-KR" altLang="en-US" sz="1400" b="0" dirty="0" smtClean="0"/>
              <a:t>이벤트</a:t>
            </a:r>
            <a:r>
              <a:rPr lang="en-US" altLang="ko-KR" sz="1400" b="0" dirty="0" smtClean="0"/>
              <a:t>(event)</a:t>
            </a:r>
            <a:r>
              <a:rPr lang="ko-KR" altLang="en-US" sz="1400" b="0" dirty="0" smtClean="0"/>
              <a:t>를 </a:t>
            </a:r>
            <a:r>
              <a:rPr lang="ko-KR" altLang="en-US" sz="1400" b="0" dirty="0"/>
              <a:t>저장하는 것을 </a:t>
            </a:r>
            <a:r>
              <a:rPr lang="ko-KR" altLang="en-US" sz="1400" b="0" dirty="0" smtClean="0"/>
              <a:t>로그</a:t>
            </a:r>
            <a:r>
              <a:rPr lang="en-US" altLang="ko-KR" sz="1400" b="0" dirty="0" smtClean="0"/>
              <a:t>(log)</a:t>
            </a:r>
            <a:r>
              <a:rPr lang="ko-KR" altLang="en-US" sz="1400" b="0" dirty="0" smtClean="0"/>
              <a:t>정보를 </a:t>
            </a:r>
            <a:r>
              <a:rPr lang="ko-KR" altLang="en-US" sz="1400" b="0" dirty="0"/>
              <a:t>저장한다고 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프로그램이 실행되는 동안 일어나는 정보를 파일이나 기록으로 남기는 일을 </a:t>
            </a:r>
            <a:r>
              <a:rPr lang="ko-KR" altLang="en-US" sz="1400" b="0" dirty="0" err="1" smtClean="0"/>
              <a:t>로깅</a:t>
            </a:r>
            <a:r>
              <a:rPr lang="en-US" altLang="ko-KR" sz="1400" b="0" dirty="0" smtClean="0"/>
              <a:t>(logging)</a:t>
            </a:r>
            <a:r>
              <a:rPr lang="ko-KR" altLang="en-US" sz="1400" b="0" dirty="0" smtClean="0"/>
              <a:t>이라고 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로그를 기록하는 가장 일반적인 방법은 파일을 생성하여 로그 정보를 남기는 것이다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처음 </a:t>
            </a:r>
            <a:r>
              <a:rPr lang="ko-KR" altLang="en-US" sz="1400" b="0" dirty="0" smtClean="0"/>
              <a:t>프로그램을 </a:t>
            </a:r>
            <a:r>
              <a:rPr lang="ko-KR" altLang="en-US" sz="1400" b="0" dirty="0"/>
              <a:t>실행할 때 로그 파일 하나를 생성하고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그 후에 발생하는 이벤트를 로그 파일에 </a:t>
            </a:r>
            <a:r>
              <a:rPr lang="ko-KR" altLang="en-US" sz="1400" b="0" dirty="0" smtClean="0"/>
              <a:t>저장하는 </a:t>
            </a:r>
            <a:r>
              <a:rPr lang="ko-KR" altLang="en-US" sz="1400" b="0" dirty="0"/>
              <a:t>방식이다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5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파이썬의</a:t>
            </a:r>
            <a:r>
              <a:rPr lang="ko-KR" altLang="en-US" sz="1400" b="0" dirty="0"/>
              <a:t> 기본 로그 관리 모듈은 </a:t>
            </a:r>
            <a:r>
              <a:rPr lang="en-US" altLang="ko-KR" sz="1400" b="0" dirty="0"/>
              <a:t>logging </a:t>
            </a:r>
            <a:r>
              <a:rPr lang="ko-KR" altLang="en-US" sz="1400" b="0" dirty="0"/>
              <a:t>모듈이다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37470"/>
            <a:ext cx="7200000" cy="396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4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실행할 때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레벨</a:t>
            </a:r>
            <a:r>
              <a:rPr lang="en-US" altLang="ko-KR" sz="1400" b="0" dirty="0" smtClean="0"/>
              <a:t>(logging level)</a:t>
            </a:r>
            <a:r>
              <a:rPr lang="ko-KR" altLang="en-US" sz="1400" b="0" dirty="0" smtClean="0"/>
              <a:t>을 </a:t>
            </a:r>
            <a:r>
              <a:rPr lang="ko-KR" altLang="en-US" sz="1400" b="0" dirty="0"/>
              <a:t>지정할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레벨은 </a:t>
            </a:r>
            <a:r>
              <a:rPr lang="en-US" altLang="ko-KR" sz="1400" b="0" dirty="0" smtClean="0"/>
              <a:t>DEBUG, INFO</a:t>
            </a:r>
            <a:r>
              <a:rPr lang="en-US" altLang="ko-KR" sz="1400" b="0" dirty="0"/>
              <a:t>, WARNING, ERROR, CRITICAL </a:t>
            </a:r>
            <a:r>
              <a:rPr lang="ko-KR" altLang="en-US" sz="1400" b="0" dirty="0"/>
              <a:t>등 총 </a:t>
            </a:r>
            <a:r>
              <a:rPr lang="en-US" altLang="ko-KR" sz="1400" b="0" dirty="0"/>
              <a:t>5</a:t>
            </a:r>
            <a:r>
              <a:rPr lang="ko-KR" altLang="en-US" sz="1400" b="0" dirty="0"/>
              <a:t>단계로 나눈다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622520"/>
            <a:ext cx="7200000" cy="416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3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파이썬에서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사용하기 위해서는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객체를 활용해야 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92202"/>
            <a:ext cx="7200000" cy="197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4509120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먼저 </a:t>
            </a:r>
            <a:r>
              <a:rPr lang="en-US" altLang="ko-KR" sz="1400" b="0" dirty="0"/>
              <a:t>3</a:t>
            </a:r>
            <a:r>
              <a:rPr lang="ko-KR" altLang="en-US" sz="1400" b="0" dirty="0"/>
              <a:t>행에서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객체를 획득하고</a:t>
            </a:r>
            <a:r>
              <a:rPr lang="en-US" altLang="ko-KR" sz="1400" b="0" dirty="0"/>
              <a:t>, 4</a:t>
            </a:r>
            <a:r>
              <a:rPr lang="ko-KR" altLang="en-US" sz="1400" b="0" dirty="0"/>
              <a:t>행에서 출력 방법을 선택한다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출력하는 </a:t>
            </a:r>
            <a:r>
              <a:rPr lang="ko-KR" altLang="en-US" sz="1400" b="0" dirty="0" smtClean="0"/>
              <a:t>공간은 </a:t>
            </a:r>
            <a:r>
              <a:rPr lang="ko-KR" altLang="en-US" sz="1400" b="0" dirty="0"/>
              <a:t>파일이나 화면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다른 네트워크 등을 선택할 수 있는데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</a:t>
            </a:r>
            <a:r>
              <a:rPr lang="en-US" altLang="ko-KR" sz="1400" b="0" dirty="0" err="1"/>
              <a:t>StreamHandler</a:t>
            </a:r>
            <a:r>
              <a:rPr lang="ko-KR" altLang="en-US" sz="1400" b="0" dirty="0"/>
              <a:t>라고 한다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SteamHandler</a:t>
            </a:r>
            <a:r>
              <a:rPr lang="ko-KR" altLang="en-US" sz="1400" b="0" dirty="0"/>
              <a:t>의 역할은 출력 공간 지정이다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마지막으로 </a:t>
            </a:r>
            <a:r>
              <a:rPr lang="en-US" altLang="ko-KR" sz="1400" b="0" dirty="0"/>
              <a:t>5</a:t>
            </a:r>
            <a:r>
              <a:rPr lang="ko-KR" altLang="en-US" sz="1400" b="0" dirty="0"/>
              <a:t>행에서 해당 </a:t>
            </a:r>
            <a:r>
              <a:rPr lang="ko-KR" altLang="en-US" sz="1400" b="0" dirty="0" err="1" smtClean="0"/>
              <a:t>핸들러</a:t>
            </a:r>
            <a:r>
              <a:rPr lang="en-US" altLang="ko-KR" sz="1400" b="0" dirty="0" smtClean="0"/>
              <a:t>(handler)</a:t>
            </a:r>
            <a:r>
              <a:rPr lang="ko-KR" altLang="en-US" sz="1400" b="0" dirty="0" smtClean="0"/>
              <a:t>를 이미 </a:t>
            </a:r>
            <a:r>
              <a:rPr lang="ko-KR" altLang="en-US" sz="1400" b="0" dirty="0"/>
              <a:t>만든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 추가하는 작업으로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준비는 끝난다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4643611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13-7]</a:t>
            </a:r>
            <a:r>
              <a:rPr lang="ko-KR" altLang="en-US" sz="1400" b="0" dirty="0"/>
              <a:t>은 해당 </a:t>
            </a:r>
            <a:r>
              <a:rPr lang="en-US" altLang="ko-KR" sz="1400" b="0" dirty="0"/>
              <a:t>Logger</a:t>
            </a:r>
            <a:r>
              <a:rPr lang="ko-KR" altLang="en-US" sz="1400" b="0" dirty="0"/>
              <a:t>가 어느 레벨을 사용해 출력할 것인가를 지정하는 코드이다</a:t>
            </a:r>
            <a:r>
              <a:rPr lang="en-US" altLang="ko-KR" sz="1400" b="0" dirty="0" smtClean="0"/>
              <a:t>. 1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/>
              <a:t>DEBUG </a:t>
            </a:r>
            <a:r>
              <a:rPr lang="ko-KR" altLang="en-US" sz="1400" b="0" dirty="0"/>
              <a:t>레벨을 지정하였으므로 모든 레벨의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정보를 출력한다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04"/>
          <a:stretch/>
        </p:blipFill>
        <p:spPr bwMode="auto">
          <a:xfrm>
            <a:off x="971600" y="2708920"/>
            <a:ext cx="7200000" cy="396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1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10" b="-2158"/>
          <a:stretch/>
        </p:blipFill>
        <p:spPr bwMode="auto">
          <a:xfrm>
            <a:off x="971600" y="1932918"/>
            <a:ext cx="7200000" cy="198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8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02. </a:t>
            </a:r>
            <a:r>
              <a:rPr lang="ko-KR" altLang="en-US" dirty="0"/>
              <a:t>로그 관리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기본 로그 관리 모듈</a:t>
            </a:r>
            <a:r>
              <a:rPr lang="en-US" altLang="ko-KR" sz="2000" dirty="0"/>
              <a:t>: logging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49694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13-8]</a:t>
            </a:r>
            <a:r>
              <a:rPr lang="ko-KR" altLang="en-US" sz="1400" b="0" dirty="0"/>
              <a:t>과 같이 </a:t>
            </a:r>
            <a:r>
              <a:rPr lang="en-US" altLang="ko-KR" sz="1400" b="0" dirty="0"/>
              <a:t>CRITICAL</a:t>
            </a:r>
            <a:r>
              <a:rPr lang="ko-KR" altLang="en-US" sz="1400" b="0" dirty="0"/>
              <a:t>만 출력으로 지정하면 </a:t>
            </a:r>
            <a:r>
              <a:rPr lang="en-US" altLang="ko-KR" sz="1400" b="0" dirty="0"/>
              <a:t>CRITICAL </a:t>
            </a:r>
            <a:r>
              <a:rPr lang="ko-KR" altLang="en-US" sz="1400" b="0" dirty="0"/>
              <a:t>정보인 ‘망했다</a:t>
            </a:r>
            <a:r>
              <a:rPr lang="en-US" altLang="ko-KR" sz="1400" b="0" dirty="0"/>
              <a:t>….’</a:t>
            </a:r>
            <a:r>
              <a:rPr lang="ko-KR" altLang="en-US" sz="1400" b="0" dirty="0"/>
              <a:t>만 </a:t>
            </a:r>
            <a:r>
              <a:rPr lang="ko-KR" altLang="en-US" sz="1400" b="0" dirty="0" smtClean="0"/>
              <a:t>화면에 </a:t>
            </a:r>
            <a:r>
              <a:rPr lang="ko-KR" altLang="en-US" sz="1400" b="0" dirty="0"/>
              <a:t>출력된다</a:t>
            </a:r>
            <a:r>
              <a:rPr lang="en-US" altLang="ko-KR" sz="1400" b="0" dirty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2000" y="2292520"/>
            <a:ext cx="6660000" cy="4448848"/>
            <a:chOff x="972000" y="2276872"/>
            <a:chExt cx="6660000" cy="4448848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2276872"/>
              <a:ext cx="6660000" cy="2868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8"/>
            <a:stretch/>
          </p:blipFill>
          <p:spPr bwMode="auto">
            <a:xfrm>
              <a:off x="972000" y="4975076"/>
              <a:ext cx="6660000" cy="1750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9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설정 저장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33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CSV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793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설정 저장이 필요한 이유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어떤 프로그램을 사용할 때 기본 설정을 저장하고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프로그램을 사용할 때마다 설정된 형태로 </a:t>
            </a:r>
            <a:r>
              <a:rPr lang="ko-KR" altLang="en-US" sz="1400" b="0" dirty="0" smtClean="0"/>
              <a:t>프로그램이 </a:t>
            </a:r>
            <a:r>
              <a:rPr lang="ko-KR" altLang="en-US" sz="1400" b="0" dirty="0"/>
              <a:t>실행된다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따라서 </a:t>
            </a:r>
            <a:r>
              <a:rPr lang="ko-KR" altLang="en-US" sz="1400" b="0" dirty="0" err="1"/>
              <a:t>파이썬에서도</a:t>
            </a:r>
            <a:r>
              <a:rPr lang="ko-KR" altLang="en-US" sz="1400" b="0" dirty="0"/>
              <a:t> 설정을 미리 저장해야 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88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 err="1"/>
              <a:t>파이썬에서의</a:t>
            </a:r>
            <a:r>
              <a:rPr lang="ko-KR" altLang="en-US" sz="2000" dirty="0"/>
              <a:t> 설정 저장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configparser</a:t>
            </a:r>
            <a:r>
              <a:rPr lang="ko-KR" altLang="en-US" sz="1400" b="0" dirty="0"/>
              <a:t>와 </a:t>
            </a:r>
            <a:r>
              <a:rPr lang="en-US" altLang="ko-KR" sz="1400" b="0" dirty="0" err="1"/>
              <a:t>argparse</a:t>
            </a:r>
            <a:r>
              <a:rPr lang="ko-KR" altLang="en-US" sz="1400" b="0" dirty="0"/>
              <a:t>는 설정 저장을 </a:t>
            </a:r>
            <a:r>
              <a:rPr lang="ko-KR" altLang="en-US" sz="1400" b="0" dirty="0" err="1"/>
              <a:t>파이썬에서</a:t>
            </a:r>
            <a:r>
              <a:rPr lang="ko-KR" altLang="en-US" sz="1400" b="0" dirty="0"/>
              <a:t> 수행할 수 있도록 지원하는 모듈이다</a:t>
            </a:r>
            <a:r>
              <a:rPr lang="en-US" altLang="ko-KR" sz="1400" b="0" dirty="0" smtClean="0"/>
              <a:t>. </a:t>
            </a:r>
            <a:r>
              <a:rPr lang="en-US" altLang="ko-KR" sz="1400" b="0" dirty="0" err="1" smtClean="0"/>
              <a:t>configparser</a:t>
            </a:r>
            <a:r>
              <a:rPr lang="ko-KR" altLang="en-US" sz="1400" b="0" dirty="0"/>
              <a:t>는 설정 자체를 저장하는 것으로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실행 시점에 설정이 저장된 파일을 </a:t>
            </a:r>
            <a:r>
              <a:rPr lang="ko-KR" altLang="en-US" sz="1400" b="0" dirty="0" smtClean="0"/>
              <a:t>읽어 설정을 </a:t>
            </a:r>
            <a:r>
              <a:rPr lang="ko-KR" altLang="en-US" sz="1400" b="0" dirty="0"/>
              <a:t>적용하는 기능을 제공한다</a:t>
            </a:r>
            <a:r>
              <a:rPr lang="en-US" altLang="ko-KR" sz="1400" b="0" dirty="0"/>
              <a:t>. </a:t>
            </a:r>
            <a:r>
              <a:rPr lang="en-US" altLang="ko-KR" sz="1400" b="0" dirty="0" err="1"/>
              <a:t>argparse</a:t>
            </a:r>
            <a:r>
              <a:rPr lang="ko-KR" altLang="en-US" sz="1400" b="0" dirty="0"/>
              <a:t>는 </a:t>
            </a:r>
            <a:r>
              <a:rPr lang="en-US" altLang="ko-KR" sz="1400" b="0" dirty="0" err="1"/>
              <a:t>configparser</a:t>
            </a:r>
            <a:r>
              <a:rPr lang="ko-KR" altLang="en-US" sz="1400" b="0" dirty="0"/>
              <a:t>와 달리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실행 시점의 설정 </a:t>
            </a:r>
            <a:r>
              <a:rPr lang="ko-KR" altLang="en-US" sz="1400" b="0" dirty="0" smtClean="0"/>
              <a:t>변수들을 직접 </a:t>
            </a:r>
            <a:r>
              <a:rPr lang="ko-KR" altLang="en-US" sz="1400" b="0" dirty="0"/>
              <a:t>지정한다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7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모듈은 프로그램의 실행 </a:t>
            </a:r>
            <a:r>
              <a:rPr lang="ko-KR" altLang="en-US" sz="1400" b="0" dirty="0" err="1"/>
              <a:t>설정값을</a:t>
            </a:r>
            <a:r>
              <a:rPr lang="ko-KR" altLang="en-US" sz="1400" b="0" dirty="0"/>
              <a:t> 어떤 특정 파일에 저장하여 사용하는 </a:t>
            </a:r>
            <a:r>
              <a:rPr lang="ko-KR" altLang="en-US" sz="1400" b="0" dirty="0" smtClean="0"/>
              <a:t>방식이다</a:t>
            </a:r>
            <a:r>
              <a:rPr lang="en-US" altLang="ko-KR" sz="1400" b="0" dirty="0"/>
              <a:t>. </a:t>
            </a:r>
            <a:r>
              <a:rPr lang="ko-KR" altLang="en-US" sz="1400" b="0" dirty="0" err="1"/>
              <a:t>딕셔너리와</a:t>
            </a:r>
            <a:r>
              <a:rPr lang="ko-KR" altLang="en-US" sz="1400" b="0" dirty="0"/>
              <a:t> 비슷하게 설정 파일 안에 키와 값을 넣고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호출하여 </a:t>
            </a:r>
            <a:r>
              <a:rPr lang="ko-KR" altLang="en-US" sz="1400" b="0" dirty="0" smtClean="0"/>
              <a:t>사용한다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먼저 설정 </a:t>
            </a:r>
            <a:r>
              <a:rPr lang="ko-KR" altLang="en-US" sz="1400" b="0" dirty="0"/>
              <a:t>파일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확인한다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6984776" cy="353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7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위 파일에서 다양한 </a:t>
            </a:r>
            <a:r>
              <a:rPr lang="ko-KR" altLang="en-US" sz="1400" b="0" dirty="0" err="1"/>
              <a:t>설정값이</a:t>
            </a:r>
            <a:r>
              <a:rPr lang="ko-KR" altLang="en-US" sz="1400" b="0" dirty="0"/>
              <a:t> 콜론</a:t>
            </a:r>
            <a:r>
              <a:rPr lang="en-US" altLang="ko-KR" sz="1400" b="0" dirty="0"/>
              <a:t>(:)</a:t>
            </a:r>
            <a:r>
              <a:rPr lang="ko-KR" altLang="en-US" sz="1400" b="0" dirty="0"/>
              <a:t>을 통해 키와 값으로 나누어졌다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그리고 각 값의 </a:t>
            </a:r>
            <a:r>
              <a:rPr lang="ko-KR" altLang="en-US" sz="1400" b="0" dirty="0" smtClean="0"/>
              <a:t>상단에는 </a:t>
            </a:r>
            <a:r>
              <a:rPr lang="ko-KR" altLang="en-US" sz="1400" b="0" dirty="0"/>
              <a:t>값의 그룹을 나타내는 </a:t>
            </a:r>
            <a:r>
              <a:rPr lang="ko-KR" altLang="en-US" sz="1400" b="0" dirty="0" smtClean="0"/>
              <a:t>섹션이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섹션은 대괄호로 표현하며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하위 변수의 </a:t>
            </a:r>
            <a:r>
              <a:rPr lang="ko-KR" altLang="en-US" sz="1400" b="0" dirty="0" smtClean="0"/>
              <a:t>묶음을 </a:t>
            </a:r>
            <a:r>
              <a:rPr lang="ko-KR" altLang="en-US" sz="1400" b="0" dirty="0"/>
              <a:t>표현할 때 사용한다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위에서는 </a:t>
            </a:r>
            <a:r>
              <a:rPr lang="en-US" altLang="ko-KR" sz="1400" b="0" dirty="0" err="1"/>
              <a:t>SectionOne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SectionTwo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SectionThree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등 총 </a:t>
            </a:r>
            <a:r>
              <a:rPr lang="en-US" altLang="ko-KR" sz="1400" b="0" dirty="0"/>
              <a:t>3</a:t>
            </a:r>
            <a:r>
              <a:rPr lang="ko-KR" altLang="en-US" sz="1400" b="0" dirty="0" smtClean="0"/>
              <a:t>개의섹션이 </a:t>
            </a:r>
            <a:r>
              <a:rPr lang="ko-KR" altLang="en-US" sz="1400" b="0" dirty="0"/>
              <a:t>있고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각 섹션 하단에는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개 이상의 변수가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만약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라는 설정 </a:t>
            </a:r>
            <a:r>
              <a:rPr lang="ko-KR" altLang="en-US" sz="1400" b="0" dirty="0" smtClean="0"/>
              <a:t>파일이 </a:t>
            </a:r>
            <a:r>
              <a:rPr lang="ko-KR" altLang="en-US" sz="1400" b="0" dirty="0"/>
              <a:t>있다고 하면 이를 사용하는 코드는 다음과 같다</a:t>
            </a:r>
            <a:r>
              <a:rPr lang="en-US" altLang="ko-KR" sz="1400" b="0" dirty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3645024"/>
            <a:ext cx="7200000" cy="113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16"/>
          <a:stretch/>
        </p:blipFill>
        <p:spPr bwMode="auto">
          <a:xfrm>
            <a:off x="972000" y="4581129"/>
            <a:ext cx="7200000" cy="206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2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configparser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472514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/>
              <a:t>#1</a:t>
            </a:r>
            <a:r>
              <a:rPr lang="ko-KR" altLang="en-US" sz="1400" b="0" dirty="0"/>
              <a:t>에서 </a:t>
            </a: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모듈을 호출하고</a:t>
            </a:r>
            <a:r>
              <a:rPr lang="en-US" altLang="ko-KR" sz="1400" b="0" dirty="0"/>
              <a:t>, #2</a:t>
            </a:r>
            <a:r>
              <a:rPr lang="ko-KR" altLang="en-US" sz="1400" b="0" dirty="0"/>
              <a:t>에서 </a:t>
            </a:r>
            <a:r>
              <a:rPr lang="en-US" altLang="ko-KR" sz="1400" b="0" dirty="0" err="1" smtClean="0"/>
              <a:t>ConfigParser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객체를 </a:t>
            </a:r>
            <a:r>
              <a:rPr lang="ko-KR" altLang="en-US" sz="1400" b="0" dirty="0"/>
              <a:t>생성하여 사용한다</a:t>
            </a:r>
            <a:r>
              <a:rPr lang="en-US" altLang="ko-KR" sz="1400" b="0" dirty="0"/>
              <a:t>. #3</a:t>
            </a:r>
            <a:r>
              <a:rPr lang="ko-KR" altLang="en-US" sz="1400" b="0" dirty="0"/>
              <a:t>에서는 해당 객체에서 </a:t>
            </a:r>
            <a:r>
              <a:rPr lang="en-US" altLang="ko-KR" sz="1400" b="0" dirty="0"/>
              <a:t>section </a:t>
            </a:r>
            <a:r>
              <a:rPr lang="ko-KR" altLang="en-US" sz="1400" b="0" dirty="0"/>
              <a:t>정보를 받아와 출력한다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#</a:t>
            </a:r>
            <a:r>
              <a:rPr lang="en-US" altLang="ko-KR" sz="1400" b="0" dirty="0"/>
              <a:t>4</a:t>
            </a:r>
            <a:r>
              <a:rPr lang="ko-KR" altLang="en-US" sz="1400" b="0" dirty="0"/>
              <a:t>에서 읽어야 할 파일을 ‘</a:t>
            </a:r>
            <a:r>
              <a:rPr lang="en-US" altLang="ko-KR" sz="1400" b="0" dirty="0" err="1"/>
              <a:t>example.cfg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로 설정하고</a:t>
            </a:r>
            <a:r>
              <a:rPr lang="en-US" altLang="ko-KR" sz="1400" b="0" dirty="0"/>
              <a:t>, #5</a:t>
            </a:r>
            <a:r>
              <a:rPr lang="ko-KR" altLang="en-US" sz="1400" b="0" dirty="0"/>
              <a:t>에서 해당 </a:t>
            </a:r>
            <a:r>
              <a:rPr lang="ko-KR" altLang="en-US" sz="1400" b="0" dirty="0" smtClean="0"/>
              <a:t>설정 </a:t>
            </a:r>
            <a:r>
              <a:rPr lang="ko-KR" altLang="en-US" sz="1400" b="0" dirty="0"/>
              <a:t>파일의 </a:t>
            </a:r>
            <a:r>
              <a:rPr lang="en-US" altLang="ko-KR" sz="1400" b="0" dirty="0"/>
              <a:t>section </a:t>
            </a:r>
            <a:r>
              <a:rPr lang="ko-KR" altLang="en-US" sz="1400" b="0" dirty="0"/>
              <a:t>정보를 출력하면 정상적으로 값이 출력된다</a:t>
            </a:r>
            <a:r>
              <a:rPr lang="en-US" altLang="ko-KR" sz="1400" b="0" dirty="0" smtClean="0"/>
              <a:t>.</a:t>
            </a:r>
            <a:r>
              <a:rPr lang="ko-KR" altLang="en-US" sz="1400" b="0" dirty="0"/>
              <a:t> 이후는 </a:t>
            </a:r>
            <a:r>
              <a:rPr lang="ko-KR" altLang="en-US" sz="1400" b="0" dirty="0" err="1"/>
              <a:t>딕셔너리와</a:t>
            </a:r>
            <a:r>
              <a:rPr lang="ko-KR" altLang="en-US" sz="1400" b="0" dirty="0"/>
              <a:t> 같다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9"/>
          <a:stretch/>
        </p:blipFill>
        <p:spPr bwMode="auto">
          <a:xfrm>
            <a:off x="972000" y="1916832"/>
            <a:ext cx="7200000" cy="26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634352" y="4863827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argparse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모듈은 </a:t>
            </a:r>
            <a:r>
              <a:rPr lang="en-US" altLang="ko-KR" sz="1400" b="0" dirty="0" err="1"/>
              <a:t>configparser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모듈과 달리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저장된 파일을 사용하는 것이 아니라 </a:t>
            </a:r>
            <a:r>
              <a:rPr lang="ko-KR" altLang="en-US" sz="1400" b="0" dirty="0" smtClean="0"/>
              <a:t>프로그램을 콘솔 </a:t>
            </a:r>
            <a:r>
              <a:rPr lang="ko-KR" altLang="en-US" sz="1400" b="0" dirty="0"/>
              <a:t>창에서 실행할 때 </a:t>
            </a:r>
            <a:r>
              <a:rPr lang="ko-KR" altLang="en-US" sz="1400" b="0" dirty="0" err="1"/>
              <a:t>세팅을</a:t>
            </a:r>
            <a:r>
              <a:rPr lang="ko-KR" altLang="en-US" sz="1400" b="0" dirty="0"/>
              <a:t> 설정하는 방식이다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거의 모든 콘솔 프로그램은 실행 시점의 </a:t>
            </a:r>
            <a:r>
              <a:rPr lang="ko-KR" altLang="en-US" sz="1400" b="0" dirty="0" smtClean="0"/>
              <a:t>설정 </a:t>
            </a:r>
            <a:r>
              <a:rPr lang="ko-KR" altLang="en-US" sz="1400" b="0" dirty="0"/>
              <a:t>기능을 제공한다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9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파이썬을</a:t>
            </a:r>
            <a:r>
              <a:rPr lang="ko-KR" altLang="en-US" sz="1400" b="0" dirty="0"/>
              <a:t> 처음 실행할 때 ‘</a:t>
            </a:r>
            <a:r>
              <a:rPr lang="en-US" altLang="ko-KR" sz="1400" b="0" dirty="0"/>
              <a:t>python --v’</a:t>
            </a:r>
            <a:r>
              <a:rPr lang="ko-KR" altLang="en-US" sz="1400" b="0" dirty="0"/>
              <a:t>나 ‘</a:t>
            </a:r>
            <a:r>
              <a:rPr lang="en-US" altLang="ko-KR" sz="1400" b="0" dirty="0" smtClean="0"/>
              <a:t>python-h</a:t>
            </a:r>
            <a:r>
              <a:rPr lang="en-US" altLang="ko-KR" sz="1400" b="0" dirty="0"/>
              <a:t>’</a:t>
            </a:r>
            <a:r>
              <a:rPr lang="ko-KR" altLang="en-US" sz="1400" b="0" dirty="0"/>
              <a:t>를 누르면 </a:t>
            </a:r>
            <a:r>
              <a:rPr lang="ko-KR" altLang="en-US" sz="1400" b="0" dirty="0" err="1"/>
              <a:t>파이썬</a:t>
            </a:r>
            <a:r>
              <a:rPr lang="ko-KR" altLang="en-US" sz="1400" b="0" dirty="0"/>
              <a:t> 실행과 관련된 도움말을 </a:t>
            </a:r>
            <a:r>
              <a:rPr lang="ko-KR" altLang="en-US" sz="1400" b="0" dirty="0" smtClean="0"/>
              <a:t>확인할 </a:t>
            </a:r>
            <a:r>
              <a:rPr lang="ko-KR" altLang="en-US" sz="1400" b="0" dirty="0"/>
              <a:t>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34390"/>
            <a:ext cx="6545455" cy="338973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0987" y="6165304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 err="1">
                <a:solidFill>
                  <a:schemeClr val="accent1"/>
                </a:solidFill>
                <a:latin typeface="+mj-ea"/>
                <a:ea typeface="+mj-ea"/>
              </a:rPr>
              <a:t>파이썬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 커맨드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-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라인 옵션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46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972000" y="1952069"/>
            <a:ext cx="6840000" cy="4741674"/>
            <a:chOff x="972000" y="1952069"/>
            <a:chExt cx="6840000" cy="4741674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1952069"/>
              <a:ext cx="6840000" cy="1848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9"/>
            <a:stretch/>
          </p:blipFill>
          <p:spPr bwMode="auto">
            <a:xfrm>
              <a:off x="972000" y="3695729"/>
              <a:ext cx="6840000" cy="2998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67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이 프로그램은 콘솔 창에서 프로그램을 실행할 때</a:t>
            </a:r>
            <a:r>
              <a:rPr lang="en-US" altLang="ko-KR" sz="1400" b="0" dirty="0"/>
              <a:t>, 2</a:t>
            </a:r>
            <a:r>
              <a:rPr lang="ko-KR" altLang="en-US" sz="1400" b="0" dirty="0"/>
              <a:t>개의 명령 행 옵션을 넣고 </a:t>
            </a:r>
            <a:r>
              <a:rPr lang="ko-KR" altLang="en-US" sz="1400" b="0" dirty="0" smtClean="0"/>
              <a:t>이를 더하는 </a:t>
            </a:r>
            <a:r>
              <a:rPr lang="ko-KR" altLang="en-US" sz="1400" b="0" dirty="0"/>
              <a:t>결과를 출력하는 프로그램이다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 smtClean="0"/>
              <a:t>1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err="1" smtClean="0"/>
              <a:t>argparse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모듈을 호출한다</a:t>
            </a:r>
            <a:r>
              <a:rPr lang="en-US" altLang="ko-KR" sz="1400" b="0" dirty="0" smtClean="0"/>
              <a:t>. 3</a:t>
            </a:r>
            <a:r>
              <a:rPr lang="ko-KR" altLang="en-US" sz="1400" b="0" dirty="0" smtClean="0"/>
              <a:t>행에서는 사용하기 위한 </a:t>
            </a:r>
            <a:r>
              <a:rPr lang="en-US" altLang="ko-KR" sz="1400" b="0" dirty="0" err="1"/>
              <a:t>ArgumentParser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객체를 만들고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기본적인 도움말을 </a:t>
            </a:r>
            <a:r>
              <a:rPr lang="en-US" altLang="ko-KR" sz="1400" b="0" dirty="0"/>
              <a:t>description </a:t>
            </a:r>
            <a:r>
              <a:rPr lang="ko-KR" altLang="en-US" sz="1400" b="0" dirty="0"/>
              <a:t>변수에 등록한다</a:t>
            </a:r>
            <a:r>
              <a:rPr lang="en-US" altLang="ko-KR" sz="1400" b="0" dirty="0"/>
              <a:t>. </a:t>
            </a:r>
            <a:r>
              <a:rPr lang="en-US" altLang="ko-KR" sz="1400" b="0" dirty="0" smtClean="0"/>
              <a:t>5</a:t>
            </a:r>
            <a:r>
              <a:rPr lang="ko-KR" altLang="en-US" sz="1400" b="0" dirty="0" smtClean="0"/>
              <a:t>행과 </a:t>
            </a:r>
            <a:r>
              <a:rPr lang="en-US" altLang="ko-KR" sz="1400" b="0" dirty="0"/>
              <a:t>6</a:t>
            </a:r>
            <a:r>
              <a:rPr lang="ko-KR" altLang="en-US" sz="1400" b="0" dirty="0"/>
              <a:t>행에서는 새로운 인수를 추가한다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인수를 추가할 때는 </a:t>
            </a:r>
            <a:r>
              <a:rPr lang="en-US" altLang="ko-KR" sz="1400" b="0" dirty="0"/>
              <a:t>-</a:t>
            </a:r>
            <a:r>
              <a:rPr lang="ko-KR" altLang="en-US" sz="1400" b="0" dirty="0"/>
              <a:t>을 이용하여 짧게 쓸 때 </a:t>
            </a:r>
            <a:r>
              <a:rPr lang="ko-KR" altLang="en-US" sz="1400" b="0" dirty="0" smtClean="0"/>
              <a:t>사용하는 </a:t>
            </a:r>
            <a:r>
              <a:rPr lang="ko-KR" altLang="en-US" sz="1400" b="0" dirty="0"/>
              <a:t>이름</a:t>
            </a:r>
            <a:r>
              <a:rPr lang="en-US" altLang="ko-KR" sz="1400" b="0" dirty="0"/>
              <a:t>, --</a:t>
            </a:r>
            <a:r>
              <a:rPr lang="ko-KR" altLang="en-US" sz="1400" b="0" dirty="0"/>
              <a:t>을 이용하여 길게 쓸 때 사용하는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인수의 표시 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도움말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자료형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등을 </a:t>
            </a:r>
            <a:r>
              <a:rPr lang="ko-KR" altLang="en-US" sz="1400" b="0" dirty="0"/>
              <a:t>함께 등록할 수 있다</a:t>
            </a:r>
            <a:r>
              <a:rPr lang="en-US" altLang="ko-KR" sz="1400" b="0" dirty="0"/>
              <a:t>. 8</a:t>
            </a:r>
            <a:r>
              <a:rPr lang="ko-KR" altLang="en-US" sz="1400" b="0" dirty="0"/>
              <a:t>행에서는 명령을 통해 커맨드 라인에 입력된 인수를 불러와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 </a:t>
            </a:r>
            <a:r>
              <a:rPr lang="ko-KR" altLang="en-US" sz="1400" b="0" dirty="0" smtClean="0"/>
              <a:t>변수에 </a:t>
            </a:r>
            <a:r>
              <a:rPr lang="ko-KR" altLang="en-US" sz="1400" b="0" dirty="0"/>
              <a:t>할당한다</a:t>
            </a:r>
            <a:r>
              <a:rPr lang="en-US" altLang="ko-KR" sz="1400" b="0" dirty="0"/>
              <a:t>. 10~13</a:t>
            </a:r>
            <a:r>
              <a:rPr lang="ko-KR" altLang="en-US" sz="1400" b="0" dirty="0"/>
              <a:t>행에서 각각의 값을 입력하면 실행 결과가 출력된다</a:t>
            </a:r>
            <a:r>
              <a:rPr lang="en-US" altLang="ko-KR" sz="1400" b="0" dirty="0"/>
              <a:t>.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34352" y="2684537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</a:t>
            </a:r>
            <a:r>
              <a:rPr lang="ko-KR" altLang="en-US" sz="1400" b="0" dirty="0"/>
              <a:t>코드 </a:t>
            </a:r>
            <a:r>
              <a:rPr lang="en-US" altLang="ko-KR" sz="1400" b="0" dirty="0"/>
              <a:t>13-9]</a:t>
            </a:r>
            <a:r>
              <a:rPr lang="ko-KR" altLang="en-US" sz="1400" b="0" dirty="0"/>
              <a:t>를 ‘</a:t>
            </a:r>
            <a:r>
              <a:rPr lang="en-US" altLang="ko-KR" sz="1400" b="0" dirty="0"/>
              <a:t>arg_sum.py’</a:t>
            </a:r>
            <a:r>
              <a:rPr lang="ko-KR" altLang="en-US" sz="1400" b="0" dirty="0"/>
              <a:t>로 저장하고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 ‘</a:t>
            </a:r>
            <a:r>
              <a:rPr lang="en-US" altLang="ko-KR" sz="1400" b="0" dirty="0"/>
              <a:t>python arg_sum.py -a 5 -b 3’</a:t>
            </a:r>
            <a:r>
              <a:rPr lang="ko-KR" altLang="en-US" sz="1400" b="0" dirty="0" smtClean="0"/>
              <a:t>으로 </a:t>
            </a:r>
            <a:r>
              <a:rPr lang="ko-KR" altLang="en-US" sz="1400" b="0" dirty="0"/>
              <a:t>입력하면 다음과 같이 출력된다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35"/>
          <a:stretch/>
        </p:blipFill>
        <p:spPr bwMode="auto">
          <a:xfrm>
            <a:off x="972000" y="2680605"/>
            <a:ext cx="7200000" cy="148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384898"/>
            <a:ext cx="4419600" cy="12763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CSV</a:t>
            </a:r>
            <a:r>
              <a:rPr lang="ko-KR" altLang="en-US" sz="2000" dirty="0"/>
              <a:t>의 개념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CSV(Comma </a:t>
            </a:r>
            <a:r>
              <a:rPr lang="en-US" altLang="ko-KR" sz="1400" b="0" dirty="0"/>
              <a:t>Separate </a:t>
            </a:r>
            <a:r>
              <a:rPr lang="en-US" altLang="ko-KR" sz="1400" b="0" dirty="0" smtClean="0"/>
              <a:t>Values)</a:t>
            </a:r>
            <a:r>
              <a:rPr lang="ko-KR" altLang="en-US" sz="1400" b="0" dirty="0" smtClean="0"/>
              <a:t>는 </a:t>
            </a:r>
            <a:r>
              <a:rPr lang="ko-KR" altLang="en-US" sz="1400" b="0" dirty="0"/>
              <a:t>콤마</a:t>
            </a:r>
            <a:r>
              <a:rPr lang="en-US" altLang="ko-KR" sz="1400" b="0" dirty="0"/>
              <a:t>(,)</a:t>
            </a:r>
            <a:r>
              <a:rPr lang="ko-KR" altLang="en-US" sz="1400" b="0" dirty="0"/>
              <a:t>를 기준으로 나누어진 값이라고 이해하면 </a:t>
            </a:r>
            <a:r>
              <a:rPr lang="ko-KR" altLang="en-US" sz="1400" b="0" dirty="0" smtClean="0"/>
              <a:t>된다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파일은 </a:t>
            </a:r>
            <a:r>
              <a:rPr lang="ko-KR" altLang="en-US" sz="1400" b="0" dirty="0" smtClean="0"/>
              <a:t>어디서나 사용할 </a:t>
            </a:r>
            <a:r>
              <a:rPr lang="ko-KR" altLang="en-US" sz="1400" b="0" dirty="0"/>
              <a:t>수 있도록 텍스트 데이터를 사용한다</a:t>
            </a:r>
            <a:r>
              <a:rPr lang="en-US" altLang="ko-KR" sz="1400" b="0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848469"/>
            <a:ext cx="7200000" cy="173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4725144"/>
            <a:ext cx="799288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위 데이터를 보면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제일 상단에 필드</a:t>
            </a:r>
            <a:r>
              <a:rPr lang="en-US" altLang="ko-KR" sz="1400" b="0" dirty="0" smtClean="0"/>
              <a:t>(filed), </a:t>
            </a:r>
            <a:r>
              <a:rPr lang="ko-KR" altLang="en-US" sz="1400" b="0" dirty="0" smtClean="0"/>
              <a:t>헤더</a:t>
            </a:r>
            <a:r>
              <a:rPr lang="en-US" altLang="ko-KR" sz="1400" b="0" dirty="0" smtClean="0"/>
              <a:t>(header) </a:t>
            </a:r>
            <a:r>
              <a:rPr lang="ko-KR" altLang="en-US" sz="1400" b="0" dirty="0" smtClean="0"/>
              <a:t>또는 열 이름</a:t>
            </a:r>
            <a:r>
              <a:rPr lang="en-US" altLang="ko-KR" sz="1400" b="0" dirty="0" smtClean="0"/>
              <a:t>(column name)</a:t>
            </a:r>
            <a:r>
              <a:rPr lang="ko-KR" altLang="en-US" sz="1400" b="0" dirty="0" smtClean="0"/>
              <a:t>이라고 부르는 텍스트 데이터가 입력되었다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각 데이터는 콤마로 나누어진다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두 번째 줄부터는 각 필드의 실제 데이터가 있는데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각 행의 데이터가 </a:t>
            </a:r>
            <a:r>
              <a:rPr lang="ko-KR" altLang="en-US" sz="1400" b="0" dirty="0" err="1" smtClean="0"/>
              <a:t>인스턴스라고</a:t>
            </a:r>
            <a:r>
              <a:rPr lang="ko-KR" altLang="en-US" sz="1400" b="0" dirty="0" smtClean="0"/>
              <a:t> 이해하면 된다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이러한 데이터를 </a:t>
            </a:r>
            <a:r>
              <a:rPr lang="ko-KR" altLang="en-US" sz="1400" b="0" dirty="0" smtClean="0"/>
              <a:t>행</a:t>
            </a:r>
            <a:r>
              <a:rPr lang="en-US" altLang="ko-KR" sz="1400" b="0" dirty="0" smtClean="0"/>
              <a:t>(row), </a:t>
            </a:r>
            <a:r>
              <a:rPr lang="ko-KR" altLang="en-US" sz="1400" b="0" dirty="0" err="1" smtClean="0"/>
              <a:t>튜플</a:t>
            </a:r>
            <a:r>
              <a:rPr lang="en-US" altLang="ko-KR" sz="1400" b="0" dirty="0" smtClean="0"/>
              <a:t>(tuple), </a:t>
            </a:r>
            <a:r>
              <a:rPr lang="ko-KR" altLang="en-US" sz="1400" b="0" dirty="0" err="1" smtClean="0"/>
              <a:t>인스턴스</a:t>
            </a:r>
            <a:r>
              <a:rPr lang="en-US" altLang="ko-KR" sz="1400" b="0" dirty="0" smtClean="0"/>
              <a:t>(instance )</a:t>
            </a:r>
            <a:r>
              <a:rPr lang="ko-KR" altLang="en-US" sz="1400" b="0" dirty="0" smtClean="0"/>
              <a:t>등으로 </a:t>
            </a:r>
            <a:r>
              <a:rPr lang="ko-KR" altLang="en-US" sz="1400" b="0" dirty="0"/>
              <a:t>부른다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데이터의 분류는 분류 기준이 되는 문자에 따라 </a:t>
            </a:r>
            <a:r>
              <a:rPr lang="en-US" altLang="ko-KR" sz="1400" b="0" dirty="0" smtClean="0"/>
              <a:t>TSV(Tab </a:t>
            </a:r>
            <a:r>
              <a:rPr lang="en-US" altLang="ko-KR" sz="1400" b="0" dirty="0" err="1" smtClean="0"/>
              <a:t>SeparateValues</a:t>
            </a:r>
            <a:r>
              <a:rPr lang="en-US" altLang="ko-KR" sz="1400" b="0" dirty="0" smtClean="0"/>
              <a:t>), SSV(Single-blank </a:t>
            </a:r>
            <a:r>
              <a:rPr lang="en-US" altLang="ko-KR" sz="1400" b="0" dirty="0"/>
              <a:t>Separate </a:t>
            </a:r>
            <a:r>
              <a:rPr lang="en-US" altLang="ko-KR" sz="1400" b="0" dirty="0" smtClean="0"/>
              <a:t>Values) </a:t>
            </a:r>
            <a:r>
              <a:rPr lang="ko-KR" altLang="en-US" sz="1400" b="0" dirty="0"/>
              <a:t>등으로 구분한다</a:t>
            </a:r>
            <a:r>
              <a:rPr lang="en-US" altLang="ko-KR" sz="1400" b="0" dirty="0"/>
              <a:t>.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634352" y="487335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03. </a:t>
            </a:r>
            <a:r>
              <a:rPr lang="ko-KR" altLang="en-US" dirty="0"/>
              <a:t>설정 저장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argparse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만약 </a:t>
            </a:r>
            <a:r>
              <a:rPr lang="ko-KR" altLang="en-US" sz="1400" b="0" dirty="0"/>
              <a:t>커맨드</a:t>
            </a:r>
            <a:r>
              <a:rPr lang="en-US" altLang="ko-KR" sz="1400" b="0" dirty="0"/>
              <a:t>-</a:t>
            </a:r>
            <a:r>
              <a:rPr lang="ko-KR" altLang="en-US" sz="1400" b="0" dirty="0"/>
              <a:t>라인 인수에 대한 정보를 모른다면 어떻게 할 수 있을까</a:t>
            </a:r>
            <a:r>
              <a:rPr lang="en-US" altLang="ko-KR" sz="1400" b="0" dirty="0"/>
              <a:t>? </a:t>
            </a:r>
            <a:r>
              <a:rPr lang="en-US" altLang="ko-KR" sz="1400" b="0" dirty="0" err="1"/>
              <a:t>cmd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창에 ‘</a:t>
            </a:r>
            <a:r>
              <a:rPr lang="en-US" altLang="ko-KR" sz="1400" b="0" dirty="0" smtClean="0"/>
              <a:t>pythonarg_sum.py </a:t>
            </a:r>
            <a:r>
              <a:rPr lang="en-US" altLang="ko-KR" sz="1400" b="0" dirty="0"/>
              <a:t>-h’</a:t>
            </a:r>
            <a:r>
              <a:rPr lang="ko-KR" altLang="en-US" sz="1400" b="0" dirty="0"/>
              <a:t>를 입력하여 </a:t>
            </a:r>
            <a:r>
              <a:rPr lang="en-US" altLang="ko-KR" sz="1400" b="0" dirty="0"/>
              <a:t>-h </a:t>
            </a:r>
            <a:r>
              <a:rPr lang="ko-KR" altLang="en-US" sz="1400" b="0" dirty="0"/>
              <a:t>옵션을 사용하면 해당 값들의 자세한 사용법을 확인할 </a:t>
            </a:r>
            <a:r>
              <a:rPr lang="ko-KR" altLang="en-US" sz="1400" b="0" dirty="0" smtClean="0"/>
              <a:t>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94459"/>
            <a:ext cx="6545455" cy="231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35" y="4725144"/>
            <a:ext cx="4410075" cy="19240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60987" y="5330527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‘python arg_sum.py -a 5 -b 3’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을 입력한 결과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1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779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formatter</a:t>
            </a:r>
            <a:r>
              <a:rPr lang="ko-KR" altLang="en-US" sz="1400" b="0" dirty="0"/>
              <a:t>는 로그의 </a:t>
            </a:r>
            <a:r>
              <a:rPr lang="ko-KR" altLang="en-US" sz="1400" b="0" dirty="0" smtClean="0"/>
              <a:t>결과 값을 </a:t>
            </a:r>
            <a:r>
              <a:rPr lang="ko-KR" altLang="en-US" sz="1400" b="0" dirty="0"/>
              <a:t>일정 형식을 지정하여 출력하는 기능이다</a:t>
            </a:r>
            <a:endParaRPr lang="en-US" altLang="ko-KR" sz="1400" b="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7" y="2326160"/>
            <a:ext cx="6660000" cy="441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먼저 </a:t>
            </a:r>
            <a:r>
              <a:rPr lang="en-US" altLang="ko-KR" sz="1400" b="0" dirty="0" smtClean="0"/>
              <a:t>3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smtClean="0"/>
              <a:t>Logger</a:t>
            </a:r>
            <a:r>
              <a:rPr lang="ko-KR" altLang="en-US" sz="1400" b="0" dirty="0" smtClean="0"/>
              <a:t>를 생성하고</a:t>
            </a:r>
            <a:r>
              <a:rPr lang="en-US" altLang="ko-KR" sz="1400" b="0" dirty="0" smtClean="0"/>
              <a:t>, 4</a:t>
            </a:r>
            <a:r>
              <a:rPr lang="ko-KR" altLang="en-US" sz="1400" b="0" dirty="0" smtClean="0"/>
              <a:t>행에서 출력을 결정하는 </a:t>
            </a:r>
            <a:r>
              <a:rPr lang="en-US" altLang="ko-KR" sz="1400" b="0" dirty="0" smtClean="0"/>
              <a:t>Handler</a:t>
            </a:r>
            <a:r>
              <a:rPr lang="ko-KR" altLang="en-US" sz="1400" b="0" dirty="0" smtClean="0"/>
              <a:t>를 생성한다</a:t>
            </a:r>
            <a:r>
              <a:rPr lang="en-US" altLang="ko-KR" sz="1400" b="0" dirty="0" smtClean="0"/>
              <a:t>. 6</a:t>
            </a:r>
            <a:r>
              <a:rPr lang="ko-KR" altLang="en-US" sz="1400" b="0" dirty="0" smtClean="0"/>
              <a:t>행에서 </a:t>
            </a:r>
            <a:r>
              <a:rPr lang="en-US" altLang="ko-KR" sz="1400" b="0" dirty="0" smtClean="0"/>
              <a:t>Formatter </a:t>
            </a:r>
            <a:r>
              <a:rPr lang="ko-KR" altLang="en-US" sz="1400" b="0" dirty="0" smtClean="0"/>
              <a:t>객체를 생성하면서 메시지 출력 방식을 결정한다</a:t>
            </a:r>
            <a:r>
              <a:rPr lang="en-US" altLang="ko-KR" sz="1400" b="0" dirty="0" smtClean="0"/>
              <a:t>. [</a:t>
            </a:r>
            <a:r>
              <a:rPr lang="ko-KR" altLang="en-US" sz="1400" b="0" dirty="0" smtClean="0"/>
              <a:t>코드 </a:t>
            </a:r>
            <a:r>
              <a:rPr lang="en-US" altLang="ko-KR" sz="1400" b="0" dirty="0" smtClean="0"/>
              <a:t>13-10]</a:t>
            </a:r>
            <a:r>
              <a:rPr lang="ko-KR" altLang="en-US" sz="1400" b="0" dirty="0" smtClean="0"/>
              <a:t>에서는 시간</a:t>
            </a:r>
            <a:r>
              <a:rPr lang="en-US" altLang="ko-KR" sz="1400" b="0" dirty="0" smtClean="0"/>
              <a:t>(</a:t>
            </a:r>
            <a:r>
              <a:rPr lang="en-US" altLang="ko-KR" sz="1400" b="0" dirty="0" err="1" smtClean="0"/>
              <a:t>asctime</a:t>
            </a:r>
            <a:r>
              <a:rPr lang="en-US" altLang="ko-KR" sz="1400" b="0" dirty="0" smtClean="0"/>
              <a:t>), </a:t>
            </a:r>
            <a:r>
              <a:rPr lang="ko-KR" altLang="en-US" sz="1400" b="0" dirty="0" err="1" smtClean="0"/>
              <a:t>로깅</a:t>
            </a:r>
            <a:r>
              <a:rPr lang="ko-KR" altLang="en-US" sz="1400" b="0" dirty="0" smtClean="0"/>
              <a:t> 레벨</a:t>
            </a:r>
            <a:r>
              <a:rPr lang="en-US" altLang="ko-KR" sz="1400" b="0" dirty="0" smtClean="0"/>
              <a:t>(</a:t>
            </a:r>
            <a:r>
              <a:rPr lang="en-US" altLang="ko-KR" sz="1400" b="0" dirty="0" err="1" smtClean="0"/>
              <a:t>levelname</a:t>
            </a:r>
            <a:r>
              <a:rPr lang="en-US" altLang="ko-KR" sz="1400" b="0" dirty="0" smtClean="0"/>
              <a:t>), </a:t>
            </a:r>
            <a:r>
              <a:rPr lang="ko-KR" altLang="en-US" sz="1400" b="0" dirty="0" smtClean="0"/>
              <a:t>프로세스</a:t>
            </a:r>
            <a:r>
              <a:rPr lang="en-US" altLang="ko-KR" sz="1400" b="0" dirty="0" smtClean="0"/>
              <a:t>(process ID), </a:t>
            </a:r>
            <a:r>
              <a:rPr lang="ko-KR" altLang="en-US" sz="1400" b="0" dirty="0" smtClean="0"/>
              <a:t>메시지</a:t>
            </a:r>
            <a:r>
              <a:rPr lang="en-US" altLang="ko-KR" sz="1400" b="0" dirty="0" smtClean="0"/>
              <a:t>(message) </a:t>
            </a:r>
            <a:r>
              <a:rPr lang="ko-KR" altLang="en-US" sz="1400" b="0" dirty="0" smtClean="0"/>
              <a:t>등이 출력되도록 설정하였고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각 변수 뒤 </a:t>
            </a:r>
            <a:r>
              <a:rPr lang="en-US" altLang="ko-KR" sz="1400" b="0" dirty="0" smtClean="0"/>
              <a:t>s</a:t>
            </a:r>
            <a:r>
              <a:rPr lang="ko-KR" altLang="en-US" sz="1400" b="0" dirty="0" smtClean="0"/>
              <a:t>는 문자열</a:t>
            </a:r>
            <a:r>
              <a:rPr lang="en-US" altLang="ko-KR" sz="1400" b="0" dirty="0" smtClean="0"/>
              <a:t>, d</a:t>
            </a:r>
            <a:r>
              <a:rPr lang="ko-KR" altLang="en-US" sz="1400" b="0" dirty="0" smtClean="0"/>
              <a:t>는 정수형을 뜻한다</a:t>
            </a:r>
            <a:r>
              <a:rPr lang="en-US" altLang="ko-KR" sz="1400" b="0" dirty="0" smtClean="0"/>
              <a:t>. 8 · 9</a:t>
            </a:r>
            <a:r>
              <a:rPr lang="ko-KR" altLang="en-US" sz="1400" b="0" dirty="0"/>
              <a:t>행에서는 생성된 객체를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 등록한다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먼저 </a:t>
            </a:r>
            <a:r>
              <a:rPr lang="en-US" altLang="ko-KR" sz="1400" b="0" dirty="0"/>
              <a:t>Handler </a:t>
            </a:r>
            <a:r>
              <a:rPr lang="ko-KR" altLang="en-US" sz="1400" b="0" dirty="0"/>
              <a:t>객체에 </a:t>
            </a:r>
            <a:r>
              <a:rPr lang="en-US" altLang="ko-KR" sz="1400" b="0" dirty="0"/>
              <a:t>Formatter </a:t>
            </a:r>
            <a:r>
              <a:rPr lang="ko-KR" altLang="en-US" sz="1400" b="0" dirty="0"/>
              <a:t>객체를 등록하고</a:t>
            </a:r>
            <a:r>
              <a:rPr lang="en-US" altLang="ko-KR" sz="1400" b="0" dirty="0"/>
              <a:t>, </a:t>
            </a:r>
            <a:r>
              <a:rPr lang="ko-KR" altLang="en-US" sz="1400" b="0" dirty="0" smtClean="0"/>
              <a:t>다음으로 </a:t>
            </a:r>
            <a:r>
              <a:rPr lang="en-US" altLang="ko-KR" sz="1400" b="0" dirty="0"/>
              <a:t>Logger </a:t>
            </a:r>
            <a:r>
              <a:rPr lang="ko-KR" altLang="en-US" sz="1400" b="0" dirty="0"/>
              <a:t>객체에서 </a:t>
            </a:r>
            <a:r>
              <a:rPr lang="en-US" altLang="ko-KR" sz="1400" b="0" dirty="0"/>
              <a:t>Handler</a:t>
            </a:r>
            <a:r>
              <a:rPr lang="ko-KR" altLang="en-US" sz="1400" b="0" dirty="0"/>
              <a:t>를 등록한다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마지막으로 </a:t>
            </a:r>
            <a:r>
              <a:rPr lang="en-US" altLang="ko-KR" sz="1400" b="0" dirty="0"/>
              <a:t>10</a:t>
            </a:r>
            <a:r>
              <a:rPr lang="ko-KR" altLang="en-US" sz="1400" b="0" dirty="0"/>
              <a:t>행에서 </a:t>
            </a:r>
            <a:r>
              <a:rPr lang="ko-KR" altLang="en-US" sz="1400" b="0" dirty="0" err="1"/>
              <a:t>로깅</a:t>
            </a:r>
            <a:r>
              <a:rPr lang="ko-KR" altLang="en-US" sz="1400" b="0" dirty="0"/>
              <a:t> 레벨을 설정한다</a:t>
            </a:r>
            <a:r>
              <a:rPr lang="en-US" altLang="ko-KR" sz="1400" b="0" dirty="0" smtClean="0"/>
              <a:t>. </a:t>
            </a:r>
            <a:r>
              <a:rPr lang="ko-KR" altLang="en-US" sz="1400" b="0" dirty="0" smtClean="0"/>
              <a:t>여기서 </a:t>
            </a:r>
            <a:r>
              <a:rPr lang="ko-KR" altLang="en-US" sz="1400" b="0" dirty="0"/>
              <a:t>코드를 실행하면</a:t>
            </a:r>
            <a:r>
              <a:rPr lang="en-US" altLang="ko-KR" sz="1400" b="0" dirty="0"/>
              <a:t>, </a:t>
            </a:r>
            <a:r>
              <a:rPr lang="en-US" altLang="ko-KR" sz="1400" b="0" dirty="0" err="1"/>
              <a:t>FileHandler</a:t>
            </a:r>
            <a:r>
              <a:rPr lang="ko-KR" altLang="en-US" sz="1400" b="0" dirty="0"/>
              <a:t>를 사용해 ‘</a:t>
            </a:r>
            <a:r>
              <a:rPr lang="en-US" altLang="ko-KR" sz="1400" b="0" dirty="0"/>
              <a:t>myapp.log’</a:t>
            </a:r>
            <a:r>
              <a:rPr lang="ko-KR" altLang="en-US" sz="1400" b="0" dirty="0"/>
              <a:t>라는 파일에 기록하였기 </a:t>
            </a:r>
            <a:r>
              <a:rPr lang="ko-KR" altLang="en-US" sz="1400" b="0" dirty="0" smtClean="0"/>
              <a:t>때문에 </a:t>
            </a:r>
            <a:r>
              <a:rPr lang="ko-KR" altLang="en-US" sz="1400" b="0" dirty="0"/>
              <a:t>‘</a:t>
            </a:r>
            <a:r>
              <a:rPr lang="en-US" altLang="ko-KR" sz="1400" b="0" dirty="0"/>
              <a:t>myapp.log’ </a:t>
            </a:r>
            <a:r>
              <a:rPr lang="ko-KR" altLang="en-US" sz="1400" b="0" dirty="0"/>
              <a:t>파일이 생성되고 다음 내용이 들어 있을 것이다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4653136"/>
            <a:ext cx="7200000" cy="117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logging </a:t>
            </a:r>
            <a:r>
              <a:rPr lang="en-US" altLang="ko-KR" sz="1400" b="0" dirty="0" err="1"/>
              <a:t>config</a:t>
            </a:r>
            <a:r>
              <a:rPr lang="en-US" altLang="ko-KR" sz="1400" b="0" dirty="0"/>
              <a:t> file</a:t>
            </a:r>
            <a:r>
              <a:rPr lang="ko-KR" altLang="en-US" sz="1400" b="0" dirty="0"/>
              <a:t>은 </a:t>
            </a:r>
            <a:r>
              <a:rPr lang="ko-KR" altLang="en-US" sz="1400" b="0" dirty="0" smtClean="0"/>
              <a:t>파일에 </a:t>
            </a:r>
            <a:r>
              <a:rPr lang="ko-KR" altLang="en-US" sz="1400" b="0" dirty="0" err="1"/>
              <a:t>로깅과</a:t>
            </a:r>
            <a:r>
              <a:rPr lang="ko-KR" altLang="en-US" sz="1400" b="0" dirty="0"/>
              <a:t> 관련된 정보를 저장하여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실제 사용할 때 파일을 생성하는 것만으로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</a:t>
            </a:r>
            <a:r>
              <a:rPr lang="ko-KR" altLang="en-US" sz="1400" b="0" dirty="0" smtClean="0"/>
              <a:t>설정하는 </a:t>
            </a:r>
            <a:r>
              <a:rPr lang="ko-KR" altLang="en-US" sz="1400" b="0" dirty="0"/>
              <a:t>방법이다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긴 코드를 쓰지 않고 매우 간단하게 </a:t>
            </a:r>
            <a:r>
              <a:rPr lang="ko-KR" altLang="en-US" sz="1400" b="0" dirty="0" err="1"/>
              <a:t>로깅을</a:t>
            </a:r>
            <a:r>
              <a:rPr lang="ko-KR" altLang="en-US" sz="1400" b="0" dirty="0"/>
              <a:t> 설정할 수 있는 장점이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6"/>
          <a:stretch/>
        </p:blipFill>
        <p:spPr bwMode="auto">
          <a:xfrm>
            <a:off x="971600" y="2946251"/>
            <a:ext cx="7200000" cy="368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49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5" y="3067160"/>
            <a:ext cx="7200000" cy="158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8" b="213"/>
          <a:stretch/>
        </p:blipFill>
        <p:spPr bwMode="auto">
          <a:xfrm>
            <a:off x="971600" y="1844824"/>
            <a:ext cx="7200000" cy="126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4869160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로깅</a:t>
            </a:r>
            <a:r>
              <a:rPr lang="ko-KR" altLang="en-US" sz="1400" b="0" dirty="0" smtClean="0"/>
              <a:t> 설정 파일의 구조는 하나의 </a:t>
            </a:r>
            <a:r>
              <a:rPr lang="en-US" altLang="ko-KR" sz="1400" b="0" dirty="0" smtClean="0"/>
              <a:t>section</a:t>
            </a:r>
            <a:r>
              <a:rPr lang="ko-KR" altLang="en-US" sz="1400" b="0" dirty="0" smtClean="0"/>
              <a:t>을 만들고</a:t>
            </a:r>
            <a:r>
              <a:rPr lang="en-US" altLang="ko-KR" sz="1400" b="0" dirty="0" smtClean="0"/>
              <a:t>, _</a:t>
            </a:r>
            <a:r>
              <a:rPr lang="ko-KR" altLang="en-US" sz="1400" b="0" dirty="0" smtClean="0"/>
              <a:t>를 사용해 그 </a:t>
            </a:r>
            <a:r>
              <a:rPr lang="en-US" altLang="ko-KR" sz="1400" b="0" dirty="0" smtClean="0"/>
              <a:t>section</a:t>
            </a:r>
            <a:r>
              <a:rPr lang="ko-KR" altLang="en-US" sz="1400" b="0" dirty="0" smtClean="0"/>
              <a:t>에서 사용하는 상세한 설정을 구축하는 방식이다</a:t>
            </a:r>
            <a:r>
              <a:rPr lang="en-US" altLang="ko-KR" sz="1400" b="0" dirty="0" smtClean="0"/>
              <a:t>. </a:t>
            </a:r>
            <a:r>
              <a:rPr lang="ko-KR" altLang="en-US" sz="1400" b="0" dirty="0"/>
              <a:t>코드를 만지는 것보다 설정 파일을 </a:t>
            </a:r>
            <a:r>
              <a:rPr lang="ko-KR" altLang="en-US" sz="1400" b="0" dirty="0" smtClean="0"/>
              <a:t>만지는 </a:t>
            </a:r>
            <a:r>
              <a:rPr lang="ko-KR" altLang="en-US" sz="1400" b="0" dirty="0"/>
              <a:t>것이 사용자 입장에서 훨씬 부담이 덜하고 사용하기 쉽다는 장점이 있다</a:t>
            </a:r>
            <a:r>
              <a:rPr lang="en-US" altLang="ko-KR" sz="1400" b="0" dirty="0"/>
              <a:t>.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634352" y="5013176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/>
              <a:t>logging formatter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실제 설정 </a:t>
            </a:r>
            <a:r>
              <a:rPr lang="ko-KR" altLang="en-US" sz="1400" b="0" dirty="0" smtClean="0"/>
              <a:t>파일을 </a:t>
            </a:r>
            <a:r>
              <a:rPr lang="ko-KR" altLang="en-US" sz="1400" b="0" dirty="0"/>
              <a:t>사용하기 위해서는 다음과 같이 설정 파일을 호출한다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388434"/>
            <a:ext cx="7200000" cy="87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634352" y="1916832"/>
            <a:ext cx="180532" cy="1440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916832"/>
            <a:ext cx="7200000" cy="430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63"/>
          <a:stretch/>
        </p:blipFill>
        <p:spPr bwMode="auto">
          <a:xfrm>
            <a:off x="972000" y="6220783"/>
            <a:ext cx="7200000" cy="52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6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972000" y="1916832"/>
            <a:ext cx="7200000" cy="4800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6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04. </a:t>
            </a:r>
            <a:r>
              <a:rPr lang="en-US" altLang="ko-KR" dirty="0"/>
              <a:t>Lab: </a:t>
            </a:r>
            <a:r>
              <a:rPr lang="ko-KR" altLang="en-US" dirty="0" err="1"/>
              <a:t>로깅</a:t>
            </a:r>
            <a:r>
              <a:rPr lang="ko-KR" altLang="en-US" dirty="0"/>
              <a:t> 프로그램</a:t>
            </a:r>
            <a:endParaRPr lang="en-US" altLang="ko-KR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ko-KR" altLang="en-US" sz="2000" dirty="0"/>
              <a:t>실습</a:t>
            </a:r>
            <a:endParaRPr lang="en-US" altLang="ko-KR" sz="20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916832"/>
            <a:ext cx="7200000" cy="367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0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만들기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파일은 엑셀을 사용하여 간단히 만들 수 있다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다음 </a:t>
            </a:r>
            <a:r>
              <a:rPr lang="ko-KR" altLang="en-US" sz="1400" b="0" dirty="0" smtClean="0"/>
              <a:t>순서대로 </a:t>
            </a: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파일을 만들어 보자</a:t>
            </a:r>
            <a:r>
              <a:rPr lang="en-US" altLang="ko-KR" sz="1400" b="0" dirty="0" smtClean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/>
              <a:t>소스 파일에서 ‘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만들기</a:t>
            </a:r>
            <a:r>
              <a:rPr lang="en-US" altLang="ko-KR" sz="1400" b="0" dirty="0"/>
              <a:t>.</a:t>
            </a:r>
            <a:r>
              <a:rPr lang="en-US" altLang="ko-KR" sz="1400" b="0" dirty="0" err="1"/>
              <a:t>xls</a:t>
            </a:r>
            <a:r>
              <a:rPr lang="en-US" altLang="ko-KR" sz="1400" b="0" dirty="0"/>
              <a:t>’ </a:t>
            </a:r>
            <a:r>
              <a:rPr lang="ko-KR" altLang="en-US" sz="1400" b="0" dirty="0"/>
              <a:t>파일을 </a:t>
            </a:r>
            <a:r>
              <a:rPr lang="ko-KR" altLang="en-US" sz="1400" b="0" dirty="0" err="1"/>
              <a:t>다운로드한다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엑셀에서 </a:t>
            </a:r>
            <a:r>
              <a:rPr lang="ko-KR" altLang="en-US" sz="1400" b="0" dirty="0" err="1"/>
              <a:t>다운로드한</a:t>
            </a:r>
            <a:r>
              <a:rPr lang="ko-KR" altLang="en-US" sz="1400" b="0" dirty="0"/>
              <a:t> 파일을 연다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메뉴 </a:t>
            </a:r>
            <a:r>
              <a:rPr lang="ko-KR" altLang="en-US" sz="1400" b="0" dirty="0"/>
              <a:t>바에서 </a:t>
            </a:r>
            <a:r>
              <a:rPr lang="en-US" altLang="ko-KR" sz="1400" b="0" dirty="0"/>
              <a:t>[</a:t>
            </a:r>
            <a:r>
              <a:rPr lang="ko-KR" altLang="en-US" sz="1400" b="0" dirty="0"/>
              <a:t>파일</a:t>
            </a:r>
            <a:r>
              <a:rPr lang="en-US" altLang="ko-KR" sz="1400" b="0" dirty="0"/>
              <a:t>]-[</a:t>
            </a:r>
            <a:r>
              <a:rPr lang="ko-KR" altLang="en-US" sz="1400" b="0" dirty="0"/>
              <a:t>다른 이름으로 저장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을 선택한다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smtClean="0"/>
              <a:t>[</a:t>
            </a:r>
            <a:r>
              <a:rPr lang="ko-KR" altLang="en-US" sz="1400" b="0" dirty="0"/>
              <a:t>다른 이름으로 저장</a:t>
            </a:r>
            <a:r>
              <a:rPr lang="en-US" altLang="ko-KR" sz="1400" b="0" dirty="0"/>
              <a:t>] </a:t>
            </a:r>
            <a:r>
              <a:rPr lang="ko-KR" altLang="en-US" sz="1400" b="0" dirty="0"/>
              <a:t>대화상자에서 ‘파일 형식’을 ‘</a:t>
            </a:r>
            <a:r>
              <a:rPr lang="en-US" altLang="ko-KR" sz="1400" b="0" dirty="0"/>
              <a:t>CSV(</a:t>
            </a:r>
            <a:r>
              <a:rPr lang="ko-KR" altLang="en-US" sz="1400" b="0" dirty="0"/>
              <a:t>쉼표로 분리</a:t>
            </a:r>
            <a:r>
              <a:rPr lang="en-US" altLang="ko-KR" sz="1400" b="0" dirty="0"/>
              <a:t>)’</a:t>
            </a:r>
            <a:r>
              <a:rPr lang="ko-KR" altLang="en-US" sz="1400" b="0" dirty="0"/>
              <a:t>로 선택한 후</a:t>
            </a:r>
            <a:r>
              <a:rPr lang="en-US" altLang="ko-KR" sz="1400" b="0" dirty="0"/>
              <a:t>, [</a:t>
            </a:r>
            <a:r>
              <a:rPr lang="ko-KR" altLang="en-US" sz="1400" b="0" dirty="0"/>
              <a:t>저장</a:t>
            </a:r>
            <a:r>
              <a:rPr lang="en-US" altLang="ko-KR" sz="1400" b="0" dirty="0"/>
              <a:t>]</a:t>
            </a:r>
            <a:r>
              <a:rPr lang="ko-KR" altLang="en-US" sz="1400" b="0" dirty="0"/>
              <a:t>을 </a:t>
            </a:r>
            <a:r>
              <a:rPr lang="ko-KR" altLang="en-US" sz="1400" b="0" dirty="0" smtClean="0"/>
              <a:t>클릭한다</a:t>
            </a:r>
            <a:r>
              <a:rPr lang="en-US" altLang="ko-KR" sz="1400" b="0" dirty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 smtClean="0"/>
              <a:t>엑셀을 </a:t>
            </a:r>
            <a:r>
              <a:rPr lang="ko-KR" altLang="en-US" sz="1400" b="0" dirty="0"/>
              <a:t>종료한 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메모장에서 파일을 연다</a:t>
            </a:r>
            <a:r>
              <a:rPr lang="en-US" altLang="ko-KR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8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만들기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새롭게 생성된 ‘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 만들기</a:t>
            </a:r>
            <a:r>
              <a:rPr lang="en-US" altLang="ko-KR" sz="1400" b="0" dirty="0"/>
              <a:t>.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’ </a:t>
            </a:r>
            <a:r>
              <a:rPr lang="ko-KR" altLang="en-US" sz="1400" b="0" dirty="0"/>
              <a:t>파일은 </a:t>
            </a:r>
            <a:r>
              <a:rPr lang="ko-KR" altLang="en-US" sz="1400" b="0" dirty="0" smtClean="0"/>
              <a:t>메모장 </a:t>
            </a:r>
            <a:r>
              <a:rPr lang="ko-KR" altLang="en-US" sz="1400" b="0" dirty="0"/>
              <a:t>같은 텍스트 </a:t>
            </a:r>
            <a:r>
              <a:rPr lang="ko-KR" altLang="en-US" sz="1400" b="0" dirty="0" err="1" smtClean="0"/>
              <a:t>에디터로내용을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확인할 수 있다</a:t>
            </a:r>
            <a:r>
              <a:rPr lang="en-US" altLang="ko-KR" sz="1400" b="0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7" y="2708920"/>
            <a:ext cx="7200000" cy="321498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0987" y="6021288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새로 만든 </a:t>
            </a:r>
            <a:r>
              <a:rPr lang="en-US" altLang="ko-KR" sz="1100" b="1" dirty="0" err="1">
                <a:solidFill>
                  <a:schemeClr val="accent1"/>
                </a:solidFill>
                <a:latin typeface="+mj-ea"/>
                <a:ea typeface="+mj-ea"/>
              </a:rPr>
              <a:t>csv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파일을 메모장에서 확인하기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27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다루기 위해 먼저 </a:t>
            </a:r>
            <a:r>
              <a:rPr lang="ko-KR" altLang="en-US" sz="1400" b="0" dirty="0" err="1"/>
              <a:t>파이썬으로</a:t>
            </a:r>
            <a:r>
              <a:rPr lang="ko-KR" altLang="en-US" sz="1400" b="0" dirty="0"/>
              <a:t>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열고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내용을 사용하는 작업을 한다</a:t>
            </a:r>
            <a:r>
              <a:rPr lang="en-US" altLang="ko-KR" sz="1400" b="0" dirty="0"/>
              <a:t>. </a:t>
            </a:r>
            <a:r>
              <a:rPr lang="ko-KR" altLang="en-US" sz="1400" b="0" dirty="0" err="1" smtClean="0"/>
              <a:t>파이썬으로</a:t>
            </a:r>
            <a:r>
              <a:rPr lang="ko-KR" altLang="en-US" sz="1400" b="0" dirty="0" smtClean="0"/>
              <a:t> </a:t>
            </a:r>
            <a:r>
              <a:rPr lang="en-US" altLang="ko-KR" sz="1400" b="0" dirty="0" err="1"/>
              <a:t>csv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파일을 다루는 방법에는 크게 세 가지가 </a:t>
            </a:r>
            <a:r>
              <a:rPr lang="ko-KR" altLang="en-US" sz="1400" b="0" dirty="0" smtClean="0"/>
              <a:t>있다</a:t>
            </a:r>
            <a:r>
              <a:rPr lang="en-US" altLang="ko-KR" sz="1400" b="0" dirty="0" smtClean="0"/>
              <a:t>.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ko-KR" altLang="en-US" sz="1400" b="0" dirty="0"/>
              <a:t>파일 객체 사용하기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err="1" smtClean="0"/>
              <a:t>csv</a:t>
            </a:r>
            <a:r>
              <a:rPr lang="en-US" altLang="ko-KR" sz="1400" b="0" dirty="0" smtClean="0"/>
              <a:t> </a:t>
            </a:r>
            <a:r>
              <a:rPr lang="ko-KR" altLang="en-US" sz="1400" b="0" dirty="0"/>
              <a:t>객체 사용하기</a:t>
            </a:r>
          </a:p>
          <a:p>
            <a:pPr marL="609600" lvl="1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+mj-ea"/>
              <a:buAutoNum type="circleNumDbPlain"/>
            </a:pPr>
            <a:r>
              <a:rPr lang="en-US" altLang="ko-KR" sz="1400" b="0" dirty="0" smtClean="0"/>
              <a:t>PANDAS </a:t>
            </a:r>
            <a:r>
              <a:rPr lang="ko-KR" altLang="en-US" sz="1400" b="0" dirty="0"/>
              <a:t>객체 사용하기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10109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 smtClean="0"/>
              <a:t>csv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다루기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 smtClean="0">
              <a:solidFill>
                <a:srgbClr val="F79433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파일 객체를 사용하여 데이터를 다루는 방법은 일반적인 텍스트 파일을 처리하듯 파일을 </a:t>
            </a:r>
            <a:r>
              <a:rPr lang="ko-KR" altLang="en-US" sz="1400" b="0" dirty="0" smtClean="0"/>
              <a:t>읽어 온 </a:t>
            </a:r>
            <a:r>
              <a:rPr lang="ko-KR" altLang="en-US" sz="1400" b="0" dirty="0"/>
              <a:t>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한 줄씩 데이터를 처리하는 </a:t>
            </a:r>
            <a:r>
              <a:rPr lang="ko-KR" altLang="en-US" sz="1400" b="0" dirty="0" smtClean="0"/>
              <a:t>것이다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소스 파일로 제공하는 ‘</a:t>
            </a:r>
            <a:r>
              <a:rPr lang="en-US" altLang="ko-KR" sz="1400" b="0" dirty="0"/>
              <a:t>customers.csv’ </a:t>
            </a:r>
            <a:r>
              <a:rPr lang="ko-KR" altLang="en-US" sz="1400" b="0" dirty="0"/>
              <a:t>파일을 사용하여 실습한다</a:t>
            </a:r>
            <a:r>
              <a:rPr lang="en-US" altLang="ko-KR" sz="1400" b="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" y="3068960"/>
            <a:ext cx="5566667" cy="322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0987" y="6381328"/>
            <a:ext cx="4691133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[</a:t>
            </a:r>
            <a:r>
              <a:rPr lang="en-US" altLang="ko-KR" sz="1100" b="1" dirty="0">
                <a:solidFill>
                  <a:schemeClr val="accent1"/>
                </a:solidFill>
                <a:latin typeface="+mj-ea"/>
                <a:ea typeface="+mj-ea"/>
              </a:rPr>
              <a:t>customers.csv</a:t>
            </a:r>
            <a:r>
              <a:rPr lang="ko-KR" altLang="en-US" sz="1100" b="1" dirty="0">
                <a:solidFill>
                  <a:schemeClr val="accent1"/>
                </a:solidFill>
                <a:latin typeface="+mj-ea"/>
                <a:ea typeface="+mj-ea"/>
              </a:rPr>
              <a:t>의 데이터 구조와 데이터 형태</a:t>
            </a:r>
            <a:r>
              <a:rPr lang="en-US" altLang="ko-KR" sz="1100" b="1" dirty="0" smtClean="0">
                <a:solidFill>
                  <a:schemeClr val="accent1"/>
                </a:solidFill>
                <a:latin typeface="+mj-ea"/>
                <a:ea typeface="+mj-ea"/>
              </a:rPr>
              <a:t>]</a:t>
            </a:r>
            <a:endParaRPr lang="ko-KR" altLang="en-US" sz="11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40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79433"/>
                </a:solidFill>
              </a:rPr>
              <a:t>01. </a:t>
            </a:r>
            <a:r>
              <a:rPr lang="en-US" altLang="ko-KR" dirty="0"/>
              <a:t>CSV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F79433"/>
              </a:buClr>
            </a:pPr>
            <a:r>
              <a:rPr lang="en-US" altLang="ko-KR" sz="2000" dirty="0" err="1"/>
              <a:t>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 다루기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79433"/>
                </a:solidFill>
              </a:rPr>
              <a:t>파일 객체를 사용하여 데이터 다루기</a:t>
            </a:r>
          </a:p>
          <a:p>
            <a:pPr>
              <a:buClr>
                <a:srgbClr val="F79433"/>
              </a:buClr>
            </a:pPr>
            <a:endParaRPr lang="en-US" altLang="ko-KR" sz="2000" dirty="0">
              <a:solidFill>
                <a:srgbClr val="F7943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"/>
          <a:stretch/>
        </p:blipFill>
        <p:spPr bwMode="auto">
          <a:xfrm>
            <a:off x="971600" y="1970566"/>
            <a:ext cx="6840000" cy="462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0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10142</TotalTime>
  <Words>2300</Words>
  <Application>Microsoft Office PowerPoint</Application>
  <PresentationFormat>화면 슬라이드 쇼(4:3)</PresentationFormat>
  <Paragraphs>166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01. CSV</vt:lpstr>
      <vt:lpstr>PowerPoint 프레젠테이션</vt:lpstr>
      <vt:lpstr>02. 로그 관리</vt:lpstr>
      <vt:lpstr>02. 로그 관리</vt:lpstr>
      <vt:lpstr>02. 로그 관리</vt:lpstr>
      <vt:lpstr>02. 로그 관리</vt:lpstr>
      <vt:lpstr>02. 로그 관리</vt:lpstr>
      <vt:lpstr>02. 로그 관리</vt:lpstr>
      <vt:lpstr>02. 로그 관리</vt:lpstr>
      <vt:lpstr>PowerPoint 프레젠테이션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03. 설정 저장</vt:lpstr>
      <vt:lpstr>PowerPoint 프레젠테이션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04. Lab: 로깅 프로그램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최성철</dc:creator>
  <cp:lastModifiedBy>Moonseog</cp:lastModifiedBy>
  <cp:revision>803</cp:revision>
  <dcterms:created xsi:type="dcterms:W3CDTF">2012-07-11T10:23:22Z</dcterms:created>
  <dcterms:modified xsi:type="dcterms:W3CDTF">2021-02-18T01:47:28Z</dcterms:modified>
</cp:coreProperties>
</file>